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5.xml" ContentType="application/vnd.openxmlformats-officedocument.theme+xml"/>
  <Override PartName="/ppt/slideLayouts/slideLayout28.xml" ContentType="application/vnd.openxmlformats-officedocument.presentationml.slideLayout+xml"/>
  <Override PartName="/ppt/theme/theme6.xml" ContentType="application/vnd.openxmlformats-officedocument.theme+xml"/>
  <Override PartName="/ppt/slideLayouts/slideLayout2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55" r:id="rId3"/>
    <p:sldMasterId id="2147483939" r:id="rId4"/>
    <p:sldMasterId id="2147483948" r:id="rId5"/>
    <p:sldMasterId id="2147483950" r:id="rId6"/>
    <p:sldMasterId id="2147483683" r:id="rId7"/>
  </p:sldMasterIdLst>
  <p:notesMasterIdLst>
    <p:notesMasterId r:id="rId32"/>
  </p:notesMasterIdLst>
  <p:handoutMasterIdLst>
    <p:handoutMasterId r:id="rId33"/>
  </p:handoutMasterIdLst>
  <p:sldIdLst>
    <p:sldId id="603" r:id="rId8"/>
    <p:sldId id="2383" r:id="rId9"/>
    <p:sldId id="2382" r:id="rId10"/>
    <p:sldId id="2437" r:id="rId11"/>
    <p:sldId id="2414" r:id="rId12"/>
    <p:sldId id="2492" r:id="rId13"/>
    <p:sldId id="2491" r:id="rId14"/>
    <p:sldId id="2495" r:id="rId15"/>
    <p:sldId id="2496" r:id="rId16"/>
    <p:sldId id="2501" r:id="rId17"/>
    <p:sldId id="2493" r:id="rId18"/>
    <p:sldId id="2458" r:id="rId19"/>
    <p:sldId id="2497" r:id="rId20"/>
    <p:sldId id="2498" r:id="rId21"/>
    <p:sldId id="2499" r:id="rId22"/>
    <p:sldId id="2500" r:id="rId23"/>
    <p:sldId id="2502" r:id="rId24"/>
    <p:sldId id="2355" r:id="rId25"/>
    <p:sldId id="2378" r:id="rId26"/>
    <p:sldId id="2504" r:id="rId27"/>
    <p:sldId id="2505" r:id="rId28"/>
    <p:sldId id="2506" r:id="rId29"/>
    <p:sldId id="2507" r:id="rId30"/>
    <p:sldId id="582" r:id="rId31"/>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D1D1A"/>
    <a:srgbClr val="595757"/>
    <a:srgbClr val="221815"/>
    <a:srgbClr val="91A2BF"/>
    <a:srgbClr val="66BA36"/>
    <a:srgbClr val="E4EBEA"/>
    <a:srgbClr val="C00000"/>
    <a:srgbClr val="FFFF00"/>
    <a:srgbClr val="FFFFFF"/>
    <a:srgbClr val="E900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705" autoAdjust="0"/>
    <p:restoredTop sz="96291" autoAdjust="0"/>
  </p:normalViewPr>
  <p:slideViewPr>
    <p:cSldViewPr snapToGrid="0" snapToObjects="1">
      <p:cViewPr>
        <p:scale>
          <a:sx n="125" d="100"/>
          <a:sy n="125" d="100"/>
        </p:scale>
        <p:origin x="216" y="22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viewProps" Target="viewProps.xml"/><Relationship Id="rId8" Type="http://schemas.openxmlformats.org/officeDocument/2006/relationships/slide" Target="slides/slide1.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9/3/24</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9/3/24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a:extLst>
              <a:ext uri="{FF2B5EF4-FFF2-40B4-BE49-F238E27FC236}">
                <a16:creationId xmlns:a16="http://schemas.microsoft.com/office/drawing/2014/main" id="{60D4CF4B-3D9D-564E-9AB4-9D3074BC013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93" y="32809"/>
            <a:ext cx="12196763" cy="6856951"/>
          </a:xfrm>
          <a:prstGeom prst="rect">
            <a:avLst/>
          </a:prstGeom>
          <a:noFill/>
        </p:spPr>
      </p:pic>
      <p:sp>
        <p:nvSpPr>
          <p:cNvPr id="6" name="Text Placeholder 5">
            <a:extLst>
              <a:ext uri="{FF2B5EF4-FFF2-40B4-BE49-F238E27FC236}">
                <a16:creationId xmlns:a16="http://schemas.microsoft.com/office/drawing/2014/main" id="{7FC97DCE-0896-AD42-9AE0-7F25594CD249}"/>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rgbClr val="374154"/>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7" name="Title 1">
            <a:extLst>
              <a:ext uri="{FF2B5EF4-FFF2-40B4-BE49-F238E27FC236}">
                <a16:creationId xmlns:a16="http://schemas.microsoft.com/office/drawing/2014/main" id="{741B8501-68C3-364E-8EDD-CD53B0A6B55F}"/>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1005181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81191" y="240462"/>
            <a:ext cx="10503794" cy="783197"/>
          </a:xfrm>
          <a:prstGeom prst="rect">
            <a:avLst/>
          </a:prstGeom>
        </p:spPr>
        <p:txBody>
          <a:bodyPr anchor="ctr"/>
          <a:lstStyle>
            <a:lvl1pPr>
              <a:defRPr sz="20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196701642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anose="020B0503020204020204"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p:cNvSpPr>
            <a:spLocks noGrp="1"/>
          </p:cNvSpPr>
          <p:nvPr>
            <p:ph sz="half" idx="1"/>
          </p:nvPr>
        </p:nvSpPr>
        <p:spPr>
          <a:xfrm>
            <a:off x="481757" y="1284513"/>
            <a:ext cx="11161240" cy="5007429"/>
          </a:xfrm>
          <a:prstGeom prst="rect">
            <a:avLst/>
          </a:prstGeom>
          <a:noFill/>
        </p:spPr>
        <p:txBody>
          <a:bodyPr/>
          <a:lstStyle>
            <a:lvl1pPr marL="457200" marR="0" indent="-457200" algn="l" defTabSz="1218565" rtl="0" eaLnBrk="0" fontAlgn="base" latinLnBrk="0" hangingPunct="0">
              <a:lnSpc>
                <a:spcPct val="150000"/>
              </a:lnSpc>
              <a:spcBef>
                <a:spcPts val="0"/>
              </a:spcBef>
              <a:spcAft>
                <a:spcPct val="0"/>
              </a:spcAft>
              <a:buClr>
                <a:srgbClr val="71B2FF"/>
              </a:buClr>
              <a:buSzPct val="110000"/>
              <a:buFont typeface="+mj-lt"/>
              <a:buAutoNum type="arabicPeriod"/>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1pPr>
            <a:lvl2pPr marL="476250" marR="0" indent="-236855" algn="l" defTabSz="1218565" rtl="0" eaLnBrk="0" fontAlgn="base" latinLnBrk="0" hangingPunct="0">
              <a:lnSpc>
                <a:spcPct val="150000"/>
              </a:lnSpc>
              <a:spcBef>
                <a:spcPts val="0"/>
              </a:spcBef>
              <a:spcAft>
                <a:spcPct val="0"/>
              </a:spcAft>
              <a:buClr>
                <a:srgbClr val="71B2FF"/>
              </a:buClr>
              <a:buFont typeface="Arial" panose="020B0604020202020204" pitchFamily="34" charset="0"/>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71B2FF"/>
              </a:buClr>
              <a:buFontTx/>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p>
        </p:txBody>
      </p:sp>
    </p:spTree>
    <p:extLst>
      <p:ext uri="{BB962C8B-B14F-4D97-AF65-F5344CB8AC3E}">
        <p14:creationId xmlns:p14="http://schemas.microsoft.com/office/powerpoint/2010/main" val="4293281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53555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355844"/>
            <a:ext cx="5290949" cy="505368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355844"/>
            <a:ext cx="5290949" cy="505368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088741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44702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06286"/>
            <a:ext cx="5290949" cy="493122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306286"/>
            <a:ext cx="5290949" cy="4931228"/>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98566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83443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306285"/>
            <a:ext cx="11161240" cy="4985657"/>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5430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4822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251857"/>
            <a:ext cx="10963473" cy="5103223"/>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9228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4158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208314"/>
            <a:ext cx="5290949" cy="520121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208314"/>
            <a:ext cx="5290949" cy="520121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42352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814195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3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1.</a:t>
            </a:r>
            <a:r>
              <a:rPr lang="zh-CN" altLang="en-US" dirty="0"/>
              <a:t> 单击此处编辑母版文本样式</a:t>
            </a:r>
          </a:p>
        </p:txBody>
      </p:sp>
    </p:spTree>
    <p:extLst>
      <p:ext uri="{BB962C8B-B14F-4D97-AF65-F5344CB8AC3E}">
        <p14:creationId xmlns:p14="http://schemas.microsoft.com/office/powerpoint/2010/main" val="347213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思考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200000"/>
              </a:lnSpc>
              <a:spcBef>
                <a:spcPts val="0"/>
              </a:spcBef>
              <a:spcAft>
                <a:spcPct val="0"/>
              </a:spcAft>
              <a:buClr>
                <a:srgbClr val="71B2FF"/>
              </a:buClr>
              <a:buSzPct val="110000"/>
              <a:buFont typeface="+mj-lt"/>
              <a:buAutoNum type="arabicPeriod"/>
              <a:tabLst/>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462790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149125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53555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355844"/>
            <a:ext cx="5290949" cy="505368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355844"/>
            <a:ext cx="5290949" cy="505368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4814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922526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008212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2750365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5"/>
            <a:ext cx="12197432" cy="5599236"/>
          </a:xfrm>
          <a:prstGeom prst="rect">
            <a:avLst/>
          </a:prstGeom>
        </p:spPr>
      </p:pic>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hyperlink" Target="https://github.com/chenzomi12/DeepLearningSystem" TargetMode="Externa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9" Type="http://schemas.openxmlformats.org/officeDocument/2006/relationships/hyperlink" Target="https://chenzomi12.github.io/" TargetMode="Externa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hyperlink" Target="https://chenzomi12.github.io/" TargetMode="Externa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image" Target="../media/image7.png"/><Relationship Id="rId5" Type="http://schemas.openxmlformats.org/officeDocument/2006/relationships/slideLayout" Target="../slideLayouts/slideLayout17.xml"/><Relationship Id="rId10" Type="http://schemas.openxmlformats.org/officeDocument/2006/relationships/theme" Target="../theme/theme3.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4.xml"/><Relationship Id="rId7" Type="http://schemas.openxmlformats.org/officeDocument/2006/relationships/hyperlink" Target="https://chenzomi12.github.io/" TargetMode="Externa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image" Target="../media/image9.jpeg"/><Relationship Id="rId5" Type="http://schemas.openxmlformats.org/officeDocument/2006/relationships/theme" Target="../theme/theme4.xml"/><Relationship Id="rId4" Type="http://schemas.openxmlformats.org/officeDocument/2006/relationships/slideLayout" Target="../slideLayouts/slideLayout25.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7.xml"/><Relationship Id="rId1" Type="http://schemas.openxmlformats.org/officeDocument/2006/relationships/slideLayout" Target="../slideLayouts/slideLayout26.xml"/><Relationship Id="rId5" Type="http://schemas.openxmlformats.org/officeDocument/2006/relationships/image" Target="../media/image1.png"/><Relationship Id="rId4" Type="http://schemas.openxmlformats.org/officeDocument/2006/relationships/hyperlink" Target="https://chenzomi12.github.io/"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hyperlink" Target="https://chenzomi12.github.io/" TargetMode="External"/><Relationship Id="rId2" Type="http://schemas.openxmlformats.org/officeDocument/2006/relationships/theme" Target="../theme/theme6.xml"/><Relationship Id="rId1" Type="http://schemas.openxmlformats.org/officeDocument/2006/relationships/slideLayout" Target="../slideLayouts/slideLayout28.xml"/><Relationship Id="rId4"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7.xml"/><Relationship Id="rId1" Type="http://schemas.openxmlformats.org/officeDocument/2006/relationships/slideLayout" Target="../slideLayouts/slideLayout29.xml"/><Relationship Id="rId6" Type="http://schemas.openxmlformats.org/officeDocument/2006/relationships/image" Target="../media/image1.png"/><Relationship Id="rId5" Type="http://schemas.openxmlformats.org/officeDocument/2006/relationships/hyperlink" Target="https://github.com/chenzomi12/DeepLearningSystem" TargetMode="External"/><Relationship Id="rId4" Type="http://schemas.openxmlformats.org/officeDocument/2006/relationships/hyperlink" Target="https://chenzomi12.github.io/"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TextBox 3">
            <a:extLst>
              <a:ext uri="{FF2B5EF4-FFF2-40B4-BE49-F238E27FC236}">
                <a16:creationId xmlns:a16="http://schemas.microsoft.com/office/drawing/2014/main" id="{B55D2D48-944A-9C4D-BB22-D76C71F4D94F}"/>
              </a:ext>
            </a:extLst>
          </p:cNvPr>
          <p:cNvSpPr txBox="1"/>
          <p:nvPr userDrawn="1"/>
        </p:nvSpPr>
        <p:spPr>
          <a:xfrm>
            <a:off x="1281791"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 name="副标题 2">
            <a:extLst>
              <a:ext uri="{FF2B5EF4-FFF2-40B4-BE49-F238E27FC236}">
                <a16:creationId xmlns:a16="http://schemas.microsoft.com/office/drawing/2014/main" id="{856DBD81-A7BD-584A-94D7-31E1EFFD9F98}"/>
              </a:ext>
            </a:extLst>
          </p:cNvPr>
          <p:cNvSpPr txBox="1">
            <a:spLocks/>
          </p:cNvSpPr>
          <p:nvPr userDrawn="1"/>
        </p:nvSpPr>
        <p:spPr bwMode="auto">
          <a:xfrm>
            <a:off x="8474645" y="6263990"/>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8"/>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0" name="TextBox 2">
            <a:extLst>
              <a:ext uri="{FF2B5EF4-FFF2-40B4-BE49-F238E27FC236}">
                <a16:creationId xmlns:a16="http://schemas.microsoft.com/office/drawing/2014/main" id="{0021EBA7-FAE3-FF4A-A451-258276F9F3D7}"/>
              </a:ext>
            </a:extLst>
          </p:cNvPr>
          <p:cNvSpPr txBox="1"/>
          <p:nvPr userDrawn="1"/>
        </p:nvSpPr>
        <p:spPr>
          <a:xfrm>
            <a:off x="8474645" y="6468770"/>
            <a:ext cx="3603206" cy="261354"/>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9">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9">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
        <p:nvSpPr>
          <p:cNvPr id="2" name="TextBox 2">
            <a:extLst>
              <a:ext uri="{FF2B5EF4-FFF2-40B4-BE49-F238E27FC236}">
                <a16:creationId xmlns:a16="http://schemas.microsoft.com/office/drawing/2014/main" id="{252C5864-68A3-E330-0C47-D970E8AFE7CD}"/>
              </a:ext>
            </a:extLst>
          </p:cNvPr>
          <p:cNvSpPr txBox="1"/>
          <p:nvPr userDrawn="1"/>
        </p:nvSpPr>
        <p:spPr>
          <a:xfrm>
            <a:off x="523285" y="6443858"/>
            <a:ext cx="728026" cy="329321"/>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3" name="图片 2">
            <a:extLst>
              <a:ext uri="{FF2B5EF4-FFF2-40B4-BE49-F238E27FC236}">
                <a16:creationId xmlns:a16="http://schemas.microsoft.com/office/drawing/2014/main" id="{CD9A229D-654C-8D6D-EE3C-1215781A552F}"/>
              </a:ext>
            </a:extLst>
          </p:cNvPr>
          <p:cNvPicPr>
            <a:picLocks noChangeAspect="1"/>
          </p:cNvPicPr>
          <p:nvPr userDrawn="1"/>
        </p:nvPicPr>
        <p:blipFill>
          <a:blip r:embed="rId10" cstate="print">
            <a:alphaModFix amt="70000"/>
            <a:extLst>
              <a:ext uri="{28A0092B-C50C-407E-A947-70E740481C1C}">
                <a14:useLocalDpi xmlns:a14="http://schemas.microsoft.com/office/drawing/2010/main"/>
              </a:ext>
            </a:extLst>
          </a:blip>
          <a:stretch>
            <a:fillRect/>
          </a:stretch>
        </p:blipFill>
        <p:spPr>
          <a:xfrm>
            <a:off x="134540" y="6428150"/>
            <a:ext cx="353139" cy="353139"/>
          </a:xfrm>
          <a:prstGeom prst="ellipse">
            <a:avLst/>
          </a:prstGeom>
          <a:ln w="12700" cap="rnd">
            <a:solidFill>
              <a:schemeClr val="bg1"/>
            </a:solidFill>
            <a:prstDash val="solid"/>
          </a:ln>
          <a:effectLst/>
        </p:spPr>
      </p:pic>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46" r:id="rId1"/>
    <p:sldLayoutId id="2147483970" r:id="rId2"/>
    <p:sldLayoutId id="2147483947" r:id="rId3"/>
    <p:sldLayoutId id="2147483819" r:id="rId4"/>
    <p:sldLayoutId id="2147483820" r:id="rId5"/>
    <p:sldLayoutId id="2147483824" r:id="rId6"/>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365440" y="6413378"/>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2024/9/3</a:t>
            </a:fld>
            <a:endParaRPr lang="zh-CN" altLang="en-US" dirty="0">
              <a:solidFill>
                <a:prstClr val="black"/>
              </a:solidFill>
            </a:endParaRPr>
          </a:p>
        </p:txBody>
      </p:sp>
      <p:sp>
        <p:nvSpPr>
          <p:cNvPr id="10" name="Rectangle 86"/>
          <p:cNvSpPr>
            <a:spLocks noChangeArrowheads="1"/>
          </p:cNvSpPr>
          <p:nvPr userDrawn="1"/>
        </p:nvSpPr>
        <p:spPr bwMode="auto">
          <a:xfrm>
            <a:off x="9514255"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7" name="TextBox 2">
            <a:extLst>
              <a:ext uri="{FF2B5EF4-FFF2-40B4-BE49-F238E27FC236}">
                <a16:creationId xmlns:a16="http://schemas.microsoft.com/office/drawing/2014/main" id="{4516A7C5-B605-6B44-A7BE-28ADB9219092}"/>
              </a:ext>
            </a:extLst>
          </p:cNvPr>
          <p:cNvSpPr txBox="1"/>
          <p:nvPr userDrawn="1"/>
        </p:nvSpPr>
        <p:spPr>
          <a:xfrm>
            <a:off x="523285" y="6443858"/>
            <a:ext cx="728026" cy="329321"/>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 name="图片 7">
            <a:extLst>
              <a:ext uri="{FF2B5EF4-FFF2-40B4-BE49-F238E27FC236}">
                <a16:creationId xmlns:a16="http://schemas.microsoft.com/office/drawing/2014/main" id="{295495ED-F2F9-A345-AD2E-98BB16884A21}"/>
              </a:ext>
            </a:extLst>
          </p:cNvPr>
          <p:cNvPicPr>
            <a:picLocks noChangeAspect="1"/>
          </p:cNvPicPr>
          <p:nvPr userDrawn="1"/>
        </p:nvPicPr>
        <p:blipFill>
          <a:blip r:embed="rId8" cstate="print">
            <a:alphaModFix amt="70000"/>
            <a:extLst>
              <a:ext uri="{28A0092B-C50C-407E-A947-70E740481C1C}">
                <a14:useLocalDpi xmlns:a14="http://schemas.microsoft.com/office/drawing/2010/main"/>
              </a:ext>
            </a:extLst>
          </a:blip>
          <a:stretch>
            <a:fillRect/>
          </a:stretch>
        </p:blipFill>
        <p:spPr>
          <a:xfrm>
            <a:off x="134540" y="6428150"/>
            <a:ext cx="353139" cy="353139"/>
          </a:xfrm>
          <a:prstGeom prst="ellipse">
            <a:avLst/>
          </a:prstGeom>
          <a:ln w="12700" cap="rnd">
            <a:solidFill>
              <a:schemeClr val="bg1"/>
            </a:solidFill>
            <a:prstDash val="solid"/>
          </a:ln>
          <a:effectLst/>
        </p:spPr>
      </p:pic>
      <p:sp>
        <p:nvSpPr>
          <p:cNvPr id="9" name="副标题 2">
            <a:extLst>
              <a:ext uri="{FF2B5EF4-FFF2-40B4-BE49-F238E27FC236}">
                <a16:creationId xmlns:a16="http://schemas.microsoft.com/office/drawing/2014/main" id="{9B5DC586-B9B6-944A-9389-8211B4B1FD1F}"/>
              </a:ext>
            </a:extLst>
          </p:cNvPr>
          <p:cNvSpPr txBox="1">
            <a:spLocks/>
          </p:cNvSpPr>
          <p:nvPr userDrawn="1"/>
        </p:nvSpPr>
        <p:spPr bwMode="auto">
          <a:xfrm>
            <a:off x="9817349" y="6460188"/>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9">
                  <a:extLst>
                    <a:ext uri="{A12FA001-AC4F-418D-AE19-62706E023703}">
                      <ahyp:hlinkClr xmlns:ahyp="http://schemas.microsoft.com/office/drawing/2018/hyperlinkcolor" val="tx"/>
                    </a:ext>
                  </a:extLst>
                </a:hlinkClick>
              </a:rPr>
              <a:t>https://chenzomi12.github.io/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75" r:id="rId4"/>
    <p:sldLayoutId id="2147483981" r:id="rId5"/>
    <p:sldLayoutId id="2147483982" r:id="rId6"/>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32E328A-0E7B-D747-843C-A7F1DB0AF41E}"/>
              </a:ext>
            </a:extLst>
          </p:cNvPr>
          <p:cNvSpPr/>
          <p:nvPr userDrawn="1"/>
        </p:nvSpPr>
        <p:spPr bwMode="auto">
          <a:xfrm>
            <a:off x="-11430" y="4558094"/>
            <a:ext cx="12230643" cy="2842586"/>
          </a:xfrm>
          <a:prstGeom prst="rect">
            <a:avLst/>
          </a:prstGeom>
          <a:blipFill dpi="0" rotWithShape="1">
            <a:blip r:embed="rId11"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8" name="Rectangle 86">
            <a:extLst>
              <a:ext uri="{FF2B5EF4-FFF2-40B4-BE49-F238E27FC236}">
                <a16:creationId xmlns:a16="http://schemas.microsoft.com/office/drawing/2014/main" id="{596E891C-ADFE-FE42-86C8-8EDC78CF6786}"/>
              </a:ext>
            </a:extLst>
          </p:cNvPr>
          <p:cNvSpPr>
            <a:spLocks noChangeArrowheads="1"/>
          </p:cNvSpPr>
          <p:nvPr userDrawn="1"/>
        </p:nvSpPr>
        <p:spPr bwMode="auto">
          <a:xfrm>
            <a:off x="9960570"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15" name="副标题 2">
            <a:extLst>
              <a:ext uri="{FF2B5EF4-FFF2-40B4-BE49-F238E27FC236}">
                <a16:creationId xmlns:a16="http://schemas.microsoft.com/office/drawing/2014/main" id="{4B07DACC-B4E5-4B4D-86E1-34D39B2A3680}"/>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12">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2" name="TextBox 2">
            <a:extLst>
              <a:ext uri="{FF2B5EF4-FFF2-40B4-BE49-F238E27FC236}">
                <a16:creationId xmlns:a16="http://schemas.microsoft.com/office/drawing/2014/main" id="{2ED477B7-DF83-6070-5B1C-B187E909A461}"/>
              </a:ext>
            </a:extLst>
          </p:cNvPr>
          <p:cNvSpPr txBox="1"/>
          <p:nvPr userDrawn="1"/>
        </p:nvSpPr>
        <p:spPr>
          <a:xfrm>
            <a:off x="523285" y="6443858"/>
            <a:ext cx="728026" cy="329321"/>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3" name="图片 2">
            <a:extLst>
              <a:ext uri="{FF2B5EF4-FFF2-40B4-BE49-F238E27FC236}">
                <a16:creationId xmlns:a16="http://schemas.microsoft.com/office/drawing/2014/main" id="{7E775FBA-C50E-0E57-0850-F35A3235C310}"/>
              </a:ext>
            </a:extLst>
          </p:cNvPr>
          <p:cNvPicPr>
            <a:picLocks noChangeAspect="1"/>
          </p:cNvPicPr>
          <p:nvPr userDrawn="1"/>
        </p:nvPicPr>
        <p:blipFill>
          <a:blip r:embed="rId13" cstate="print">
            <a:alphaModFix amt="70000"/>
            <a:extLst>
              <a:ext uri="{28A0092B-C50C-407E-A947-70E740481C1C}">
                <a14:useLocalDpi xmlns:a14="http://schemas.microsoft.com/office/drawing/2010/main"/>
              </a:ext>
            </a:extLst>
          </a:blip>
          <a:stretch>
            <a:fillRect/>
          </a:stretch>
        </p:blipFill>
        <p:spPr>
          <a:xfrm>
            <a:off x="134540" y="6428150"/>
            <a:ext cx="353139" cy="353139"/>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036988728"/>
      </p:ext>
    </p:extLst>
  </p:cSld>
  <p:clrMap bg1="lt1" tx1="dk1" bg2="lt2" tx2="dk2" accent1="accent1" accent2="accent2" accent3="accent3" accent4="accent4" accent5="accent5" accent6="accent6" hlink="hlink" folHlink="folHlink"/>
  <p:sldLayoutIdLst>
    <p:sldLayoutId id="2147483973" r:id="rId1"/>
    <p:sldLayoutId id="2147483965" r:id="rId2"/>
    <p:sldLayoutId id="2147483966" r:id="rId3"/>
    <p:sldLayoutId id="2147483967" r:id="rId4"/>
    <p:sldLayoutId id="2147483956" r:id="rId5"/>
    <p:sldLayoutId id="2147483957" r:id="rId6"/>
    <p:sldLayoutId id="2147483958" r:id="rId7"/>
    <p:sldLayoutId id="2147483959" r:id="rId8"/>
    <p:sldLayoutId id="2147483974"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1588"/>
            <a:ext cx="12193588" cy="6856412"/>
          </a:xfrm>
          <a:prstGeom prst="rect">
            <a:avLst/>
          </a:prstGeom>
        </p:spPr>
      </p:pic>
      <p:sp>
        <p:nvSpPr>
          <p:cNvPr id="2" name="矩形 1">
            <a:extLst>
              <a:ext uri="{FF2B5EF4-FFF2-40B4-BE49-F238E27FC236}">
                <a16:creationId xmlns:a16="http://schemas.microsoft.com/office/drawing/2014/main" id="{F4E50312-EC01-E14B-87D5-C18323A16206}"/>
              </a:ext>
            </a:extLst>
          </p:cNvPr>
          <p:cNvSpPr/>
          <p:nvPr userDrawn="1"/>
        </p:nvSpPr>
        <p:spPr>
          <a:xfrm>
            <a:off x="9842577" y="6399588"/>
            <a:ext cx="2250191" cy="290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副标题 2">
            <a:extLst>
              <a:ext uri="{FF2B5EF4-FFF2-40B4-BE49-F238E27FC236}">
                <a16:creationId xmlns:a16="http://schemas.microsoft.com/office/drawing/2014/main" id="{2F3A5196-93C8-7342-BB74-67DE83BC2506}"/>
              </a:ext>
            </a:extLst>
          </p:cNvPr>
          <p:cNvSpPr txBox="1">
            <a:spLocks/>
          </p:cNvSpPr>
          <p:nvPr userDrawn="1"/>
        </p:nvSpPr>
        <p:spPr bwMode="auto">
          <a:xfrm>
            <a:off x="9741757" y="6414035"/>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7">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7" name="Rectangle 86">
            <a:extLst>
              <a:ext uri="{FF2B5EF4-FFF2-40B4-BE49-F238E27FC236}">
                <a16:creationId xmlns:a16="http://schemas.microsoft.com/office/drawing/2014/main" id="{AD9A1659-E87F-E546-B389-F66C7042FDE4}"/>
              </a:ext>
            </a:extLst>
          </p:cNvPr>
          <p:cNvSpPr>
            <a:spLocks noChangeArrowheads="1"/>
          </p:cNvSpPr>
          <p:nvPr userDrawn="1"/>
        </p:nvSpPr>
        <p:spPr bwMode="auto">
          <a:xfrm>
            <a:off x="9906141" y="640480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3" name="TextBox 2">
            <a:extLst>
              <a:ext uri="{FF2B5EF4-FFF2-40B4-BE49-F238E27FC236}">
                <a16:creationId xmlns:a16="http://schemas.microsoft.com/office/drawing/2014/main" id="{B1235A4A-E15C-EEDF-B5DF-50345280460D}"/>
              </a:ext>
            </a:extLst>
          </p:cNvPr>
          <p:cNvSpPr txBox="1"/>
          <p:nvPr userDrawn="1"/>
        </p:nvSpPr>
        <p:spPr>
          <a:xfrm>
            <a:off x="523285" y="6443858"/>
            <a:ext cx="728026" cy="329321"/>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4" name="图片 3">
            <a:extLst>
              <a:ext uri="{FF2B5EF4-FFF2-40B4-BE49-F238E27FC236}">
                <a16:creationId xmlns:a16="http://schemas.microsoft.com/office/drawing/2014/main" id="{BA16A85B-5E78-6280-EFBF-68DDE18F6256}"/>
              </a:ext>
            </a:extLst>
          </p:cNvPr>
          <p:cNvPicPr>
            <a:picLocks noChangeAspect="1"/>
          </p:cNvPicPr>
          <p:nvPr userDrawn="1"/>
        </p:nvPicPr>
        <p:blipFill>
          <a:blip r:embed="rId8" cstate="print">
            <a:alphaModFix amt="70000"/>
            <a:extLst>
              <a:ext uri="{28A0092B-C50C-407E-A947-70E740481C1C}">
                <a14:useLocalDpi xmlns:a14="http://schemas.microsoft.com/office/drawing/2010/main"/>
              </a:ext>
            </a:extLst>
          </a:blip>
          <a:stretch>
            <a:fillRect/>
          </a:stretch>
        </p:blipFill>
        <p:spPr>
          <a:xfrm>
            <a:off x="134540" y="6428150"/>
            <a:ext cx="353139" cy="353139"/>
          </a:xfrm>
          <a:prstGeom prst="ellipse">
            <a:avLst/>
          </a:prstGeom>
          <a:ln w="12700" cap="rnd">
            <a:solidFill>
              <a:schemeClr val="bg1"/>
            </a:solidFill>
            <a:prstDash val="solid"/>
          </a:ln>
          <a:effectLst/>
        </p:spPr>
      </p:pic>
    </p:spTree>
    <p:extLst>
      <p:ext uri="{BB962C8B-B14F-4D97-AF65-F5344CB8AC3E}">
        <p14:creationId xmlns:p14="http://schemas.microsoft.com/office/powerpoint/2010/main" val="1852570041"/>
      </p:ext>
    </p:extLst>
  </p:cSld>
  <p:clrMap bg1="lt1" tx1="dk1" bg2="lt2" tx2="dk2" accent1="accent1" accent2="accent2" accent3="accent3" accent4="accent4" accent5="accent5" accent6="accent6" hlink="hlink" folHlink="folHlink"/>
  <p:sldLayoutIdLst>
    <p:sldLayoutId id="2147483940" r:id="rId1"/>
    <p:sldLayoutId id="2147483952" r:id="rId2"/>
    <p:sldLayoutId id="2147483953" r:id="rId3"/>
    <p:sldLayoutId id="2147483954"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460528" y="19101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2" name="Rectangle 86">
            <a:extLst>
              <a:ext uri="{FF2B5EF4-FFF2-40B4-BE49-F238E27FC236}">
                <a16:creationId xmlns:a16="http://schemas.microsoft.com/office/drawing/2014/main" id="{65B40F25-7ED0-DA44-873E-DE48E987AA5F}"/>
              </a:ext>
            </a:extLst>
          </p:cNvPr>
          <p:cNvSpPr>
            <a:spLocks noChangeArrowheads="1"/>
          </p:cNvSpPr>
          <p:nvPr userDrawn="1"/>
        </p:nvSpPr>
        <p:spPr bwMode="auto">
          <a:xfrm>
            <a:off x="9862598"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tx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tx1"/>
              </a:solidFill>
              <a:ea typeface="MS PGothic" pitchFamily="34" charset="-128"/>
              <a:cs typeface="Arial" panose="020B0604020202020204" pitchFamily="34" charset="0"/>
            </a:endParaRPr>
          </a:p>
        </p:txBody>
      </p:sp>
      <p:sp>
        <p:nvSpPr>
          <p:cNvPr id="85" name="副标题 2">
            <a:extLst>
              <a:ext uri="{FF2B5EF4-FFF2-40B4-BE49-F238E27FC236}">
                <a16:creationId xmlns:a16="http://schemas.microsoft.com/office/drawing/2014/main" id="{F80BDD25-4FFE-8346-B91D-05FC840C1CB7}"/>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2" name="TextBox 2">
            <a:extLst>
              <a:ext uri="{FF2B5EF4-FFF2-40B4-BE49-F238E27FC236}">
                <a16:creationId xmlns:a16="http://schemas.microsoft.com/office/drawing/2014/main" id="{FF9DFC8B-C144-A520-665B-77B20ACE4737}"/>
              </a:ext>
            </a:extLst>
          </p:cNvPr>
          <p:cNvSpPr txBox="1"/>
          <p:nvPr userDrawn="1"/>
        </p:nvSpPr>
        <p:spPr>
          <a:xfrm>
            <a:off x="523285" y="6443858"/>
            <a:ext cx="728026" cy="329321"/>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3" name="图片 2">
            <a:extLst>
              <a:ext uri="{FF2B5EF4-FFF2-40B4-BE49-F238E27FC236}">
                <a16:creationId xmlns:a16="http://schemas.microsoft.com/office/drawing/2014/main" id="{001FF6EF-58A2-B134-6EAC-D38F54C48295}"/>
              </a:ext>
            </a:extLst>
          </p:cNvPr>
          <p:cNvPicPr>
            <a:picLocks noChangeAspect="1"/>
          </p:cNvPicPr>
          <p:nvPr userDrawn="1"/>
        </p:nvPicPr>
        <p:blipFill>
          <a:blip r:embed="rId5" cstate="print">
            <a:alphaModFix amt="70000"/>
            <a:extLst>
              <a:ext uri="{28A0092B-C50C-407E-A947-70E740481C1C}">
                <a14:useLocalDpi xmlns:a14="http://schemas.microsoft.com/office/drawing/2010/main"/>
              </a:ext>
            </a:extLst>
          </a:blip>
          <a:stretch>
            <a:fillRect/>
          </a:stretch>
        </p:blipFill>
        <p:spPr>
          <a:xfrm>
            <a:off x="134540" y="6428150"/>
            <a:ext cx="353139" cy="353139"/>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8" name="Rectangle 86">
            <a:extLst>
              <a:ext uri="{FF2B5EF4-FFF2-40B4-BE49-F238E27FC236}">
                <a16:creationId xmlns:a16="http://schemas.microsoft.com/office/drawing/2014/main" id="{000111CB-2117-444A-9289-896A0F1B9BC4}"/>
              </a:ext>
            </a:extLst>
          </p:cNvPr>
          <p:cNvSpPr>
            <a:spLocks noChangeArrowheads="1"/>
          </p:cNvSpPr>
          <p:nvPr userDrawn="1"/>
        </p:nvSpPr>
        <p:spPr bwMode="auto">
          <a:xfrm>
            <a:off x="9949686"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bg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bg1"/>
              </a:solidFill>
              <a:ea typeface="MS PGothic" pitchFamily="34" charset="-128"/>
              <a:cs typeface="Arial" panose="020B0604020202020204" pitchFamily="34" charset="0"/>
            </a:endParaRPr>
          </a:p>
        </p:txBody>
      </p:sp>
      <p:sp>
        <p:nvSpPr>
          <p:cNvPr id="81" name="副标题 2">
            <a:extLst>
              <a:ext uri="{FF2B5EF4-FFF2-40B4-BE49-F238E27FC236}">
                <a16:creationId xmlns:a16="http://schemas.microsoft.com/office/drawing/2014/main" id="{36453C5E-EF89-1E40-88D2-12E883E91FB5}"/>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bg1"/>
                </a:solidFill>
                <a:latin typeface="Gill Sans MT" panose="020B0502020104020203" pitchFamily="34" charset="0"/>
                <a:ea typeface="+mj-ea"/>
                <a:cs typeface="Futura Medium" panose="020B0602020204020303" pitchFamily="34" charset="-79"/>
              </a:rPr>
              <a:t>Course</a:t>
            </a:r>
            <a:r>
              <a:rPr lang="zh-CN" altLang="en-US" sz="1000" b="0" dirty="0">
                <a:solidFill>
                  <a:schemeClr val="bg1"/>
                </a:solidFill>
                <a:latin typeface="Gill Sans MT" panose="020B0502020104020203" pitchFamily="34" charset="0"/>
                <a:ea typeface="+mj-ea"/>
                <a:cs typeface="Futura Medium" panose="020B0602020204020303" pitchFamily="34" charset="-79"/>
              </a:rPr>
              <a:t> </a:t>
            </a:r>
            <a:r>
              <a:rPr lang="en-US" altLang="zh-CN" sz="1000" b="0" dirty="0">
                <a:solidFill>
                  <a:schemeClr val="bg1"/>
                </a:solidFill>
                <a:latin typeface="Gill Sans MT" panose="020B0502020104020203" pitchFamily="34" charset="0"/>
                <a:ea typeface="+mj-ea"/>
                <a:cs typeface="Futura Medium" panose="020B0602020204020303" pitchFamily="34" charset="-79"/>
                <a:hlinkClick r:id="rId3">
                  <a:extLst>
                    <a:ext uri="{A12FA001-AC4F-418D-AE19-62706E023703}">
                      <ahyp:hlinkClr xmlns:ahyp="http://schemas.microsoft.com/office/drawing/2018/hyperlinkcolor" val="tx"/>
                    </a:ext>
                  </a:extLst>
                </a:hlinkClick>
              </a:rPr>
              <a:t>chenzomi12.github.io</a:t>
            </a:r>
            <a:endParaRPr lang="en-US" altLang="zh-CN" sz="1000" b="0" dirty="0">
              <a:solidFill>
                <a:schemeClr val="bg1"/>
              </a:solidFill>
              <a:latin typeface="Gill Sans MT" panose="020B0502020104020203" pitchFamily="34" charset="0"/>
              <a:ea typeface="+mj-ea"/>
              <a:cs typeface="Futura Medium" panose="020B0602020204020303" pitchFamily="34" charset="-79"/>
            </a:endParaRPr>
          </a:p>
        </p:txBody>
      </p:sp>
      <p:sp>
        <p:nvSpPr>
          <p:cNvPr id="2" name="TextBox 2">
            <a:extLst>
              <a:ext uri="{FF2B5EF4-FFF2-40B4-BE49-F238E27FC236}">
                <a16:creationId xmlns:a16="http://schemas.microsoft.com/office/drawing/2014/main" id="{8F5F5ACC-664A-6756-DA4C-5C9A7E83FE7F}"/>
              </a:ext>
            </a:extLst>
          </p:cNvPr>
          <p:cNvSpPr txBox="1"/>
          <p:nvPr userDrawn="1"/>
        </p:nvSpPr>
        <p:spPr>
          <a:xfrm>
            <a:off x="523285" y="6443858"/>
            <a:ext cx="728026" cy="329321"/>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3" name="图片 2">
            <a:extLst>
              <a:ext uri="{FF2B5EF4-FFF2-40B4-BE49-F238E27FC236}">
                <a16:creationId xmlns:a16="http://schemas.microsoft.com/office/drawing/2014/main" id="{A02EA65D-E4BA-4B2C-6093-4E9904C2467D}"/>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134540" y="6428150"/>
            <a:ext cx="353139" cy="353139"/>
          </a:xfrm>
          <a:prstGeom prst="ellipse">
            <a:avLst/>
          </a:prstGeom>
          <a:ln w="12700" cap="rnd">
            <a:solidFill>
              <a:schemeClr val="bg1"/>
            </a:solidFill>
            <a:prstDash val="solid"/>
          </a:ln>
          <a:effectLst/>
        </p:spPr>
      </p:pic>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2023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294740" y="4699687"/>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12" name="副标题 2">
            <a:extLst>
              <a:ext uri="{FF2B5EF4-FFF2-40B4-BE49-F238E27FC236}">
                <a16:creationId xmlns:a16="http://schemas.microsoft.com/office/drawing/2014/main" id="{5307B254-91AE-6640-A8B8-5F31CD80A236}"/>
              </a:ext>
            </a:extLst>
          </p:cNvPr>
          <p:cNvSpPr txBox="1">
            <a:spLocks/>
          </p:cNvSpPr>
          <p:nvPr userDrawn="1"/>
        </p:nvSpPr>
        <p:spPr bwMode="auto">
          <a:xfrm>
            <a:off x="7867185" y="5047174"/>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4"/>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u="sng" dirty="0">
                <a:solidFill>
                  <a:srgbClr val="374154"/>
                </a:solidFill>
                <a:latin typeface="Gill Sans MT" panose="020B0502020104020203" pitchFamily="34" charset="0"/>
                <a:ea typeface="+mj-ea"/>
                <a:cs typeface="Futura Medium" panose="020B0602020204020303" pitchFamily="34" charset="-79"/>
              </a:rPr>
              <a:t>GitHub</a:t>
            </a:r>
            <a:r>
              <a:rPr lang="zh-CN" altLang="en-US" sz="1000" u="sng" dirty="0">
                <a:solidFill>
                  <a:srgbClr val="374154"/>
                </a:solidFill>
                <a:latin typeface="Gill Sans MT" panose="020B0502020104020203" pitchFamily="34" charset="0"/>
                <a:ea typeface="+mj-ea"/>
                <a:cs typeface="Futura Medium" panose="020B0602020204020303" pitchFamily="34" charset="-79"/>
              </a:rPr>
              <a:t> </a:t>
            </a:r>
            <a:r>
              <a:rPr lang="en-US" altLang="zh-CN" sz="1000" u="sng" dirty="0">
                <a:solidFill>
                  <a:srgbClr val="C7000B"/>
                </a:solidFill>
                <a:latin typeface="Gill Sans MT" panose="020B0502020104020203" pitchFamily="34" charset="0"/>
                <a:ea typeface="+mj-ea"/>
                <a:cs typeface="Futura Medium" panose="020B0602020204020303" pitchFamily="34" charset="-79"/>
                <a:hlinkClick r:id="rId5">
                  <a:extLst>
                    <a:ext uri="{A12FA001-AC4F-418D-AE19-62706E023703}">
                      <ahyp:hlinkClr xmlns:ahyp="http://schemas.microsoft.com/office/drawing/2018/hyperlinkcolor" val="tx"/>
                    </a:ext>
                  </a:extLst>
                </a:hlinkClick>
              </a:rPr>
              <a:t>github.</a:t>
            </a:r>
            <a:r>
              <a:rPr lang="en-US" altLang="zh-CN" sz="1000" u="sng" dirty="0">
                <a:solidFill>
                  <a:srgbClr val="C00000"/>
                </a:solidFill>
                <a:latin typeface="Gill Sans MT" panose="020B0502020104020203" pitchFamily="34" charset="0"/>
                <a:ea typeface="+mj-ea"/>
                <a:cs typeface="Futura Medium" panose="020B0602020204020303" pitchFamily="34" charset="-79"/>
                <a:hlinkClick r:id="rId5">
                  <a:extLst>
                    <a:ext uri="{A12FA001-AC4F-418D-AE19-62706E023703}">
                      <ahyp:hlinkClr xmlns:ahyp="http://schemas.microsoft.com/office/drawing/2018/hyperlinkcolor" val="tx"/>
                    </a:ext>
                  </a:extLst>
                </a:hlinkClick>
              </a:rPr>
              <a:t>com/chenzomi12/</a:t>
            </a:r>
            <a:r>
              <a:rPr lang="en-US" altLang="zh-CN" sz="1000" u="sng" dirty="0" err="1">
                <a:solidFill>
                  <a:srgbClr val="C00000"/>
                </a:solidFill>
                <a:latin typeface="Gill Sans MT" panose="020B0502020104020203" pitchFamily="34" charset="0"/>
                <a:ea typeface="+mj-ea"/>
                <a:cs typeface="Futura Medium" panose="020B0602020204020303" pitchFamily="34" charset="-79"/>
              </a:rPr>
              <a:t>AIFoundation</a:t>
            </a:r>
            <a:endParaRPr lang="en-US" sz="1000" u="sng" dirty="0">
              <a:solidFill>
                <a:srgbClr val="C00000"/>
              </a:solidFill>
              <a:latin typeface="Gill Sans MT" panose="020B0502020104020203" pitchFamily="34" charset="0"/>
              <a:ea typeface="+mj-ea"/>
              <a:cs typeface="Futura Medium" panose="020B0602020204020303" pitchFamily="34" charset="-79"/>
            </a:endParaRPr>
          </a:p>
        </p:txBody>
      </p:sp>
      <p:pic>
        <p:nvPicPr>
          <p:cNvPr id="4" name="图片 3">
            <a:extLst>
              <a:ext uri="{FF2B5EF4-FFF2-40B4-BE49-F238E27FC236}">
                <a16:creationId xmlns:a16="http://schemas.microsoft.com/office/drawing/2014/main" id="{85B7E3EA-0610-C97C-33AC-7CFE62ECE812}"/>
              </a:ext>
            </a:extLst>
          </p:cNvPr>
          <p:cNvPicPr>
            <a:picLocks noChangeAspect="1"/>
          </p:cNvPicPr>
          <p:nvPr userDrawn="1"/>
        </p:nvPicPr>
        <p:blipFill>
          <a:blip r:embed="rId6" cstate="print">
            <a:alphaModFix amt="70000"/>
            <a:extLst>
              <a:ext uri="{28A0092B-C50C-407E-A947-70E740481C1C}">
                <a14:useLocalDpi xmlns:a14="http://schemas.microsoft.com/office/drawing/2010/main"/>
              </a:ext>
            </a:extLst>
          </a:blip>
          <a:stretch>
            <a:fillRect/>
          </a:stretch>
        </p:blipFill>
        <p:spPr>
          <a:xfrm>
            <a:off x="7887505" y="4660284"/>
            <a:ext cx="353139" cy="353139"/>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E8D0C85-6535-B2D7-B1BE-65B3F95AE13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3200" y="-58490"/>
            <a:ext cx="12399963" cy="6974979"/>
          </a:xfrm>
          <a:prstGeom prst="rect">
            <a:avLst/>
          </a:prstGeom>
        </p:spPr>
      </p:pic>
      <p:sp>
        <p:nvSpPr>
          <p:cNvPr id="2" name="文本占位符 1">
            <a:extLst>
              <a:ext uri="{FF2B5EF4-FFF2-40B4-BE49-F238E27FC236}">
                <a16:creationId xmlns:a16="http://schemas.microsoft.com/office/drawing/2014/main" id="{40707447-0FCC-074B-826A-17D5170569B3}"/>
              </a:ext>
            </a:extLst>
          </p:cNvPr>
          <p:cNvSpPr>
            <a:spLocks noGrp="1"/>
          </p:cNvSpPr>
          <p:nvPr>
            <p:ph type="body" sz="quarter" idx="10"/>
          </p:nvPr>
        </p:nvSpPr>
        <p:spPr>
          <a:xfrm>
            <a:off x="2821499" y="5734568"/>
            <a:ext cx="2024146" cy="643926"/>
          </a:xfrm>
          <a:prstGeom prst="rect">
            <a:avLst/>
          </a:prstGeom>
          <a:noFill/>
        </p:spPr>
        <p:txBody>
          <a:bodyPr anchor="ctr"/>
          <a:lstStyle/>
          <a:p>
            <a:r>
              <a:rPr lang="en-US" altLang="zh-CN" sz="4800" dirty="0">
                <a:solidFill>
                  <a:schemeClr val="tx2"/>
                </a:solidFill>
                <a:latin typeface="ACGN-MiaoGB-Flash" panose="02020300000000000000" pitchFamily="18" charset="-122"/>
                <a:ea typeface="ACGN-MiaoGB-Flash" panose="02020300000000000000" pitchFamily="18" charset="-122"/>
              </a:rPr>
              <a:t>ZOMI</a:t>
            </a:r>
            <a:endParaRPr lang="zh-CN" altLang="en-US" sz="4800" dirty="0">
              <a:solidFill>
                <a:schemeClr val="tx2"/>
              </a:solidFill>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6A28B713-1474-034E-87C1-E100526817E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848569" y="5776608"/>
            <a:ext cx="676655" cy="676655"/>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标题 1">
            <a:extLst>
              <a:ext uri="{FF2B5EF4-FFF2-40B4-BE49-F238E27FC236}">
                <a16:creationId xmlns:a16="http://schemas.microsoft.com/office/drawing/2014/main" id="{74A9CB9F-4DA1-7140-97D3-DE0194B7B103}"/>
              </a:ext>
            </a:extLst>
          </p:cNvPr>
          <p:cNvSpPr txBox="1">
            <a:spLocks/>
          </p:cNvSpPr>
          <p:nvPr/>
        </p:nvSpPr>
        <p:spPr>
          <a:xfrm>
            <a:off x="375920" y="2204720"/>
            <a:ext cx="11216181" cy="2794314"/>
          </a:xfrm>
          <a:prstGeom prst="rect">
            <a:avLst/>
          </a:prstGeom>
          <a:solidFill>
            <a:srgbClr val="1D1D1A">
              <a:alpha val="40000"/>
            </a:srgbClr>
          </a:soli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algn="ctr">
              <a:lnSpc>
                <a:spcPct val="120000"/>
              </a:lnSpc>
            </a:pPr>
            <a:r>
              <a:rPr lang="zh-CN" altLang="en-US" sz="9600" kern="0" dirty="0">
                <a:solidFill>
                  <a:schemeClr val="tx2"/>
                </a:solidFill>
                <a:latin typeface="+mj-ea"/>
                <a:ea typeface="+mj-ea"/>
              </a:rPr>
              <a:t>通信模型</a:t>
            </a:r>
            <a:r>
              <a:rPr lang="en-US" altLang="zh-CN" sz="9600" kern="0" dirty="0">
                <a:solidFill>
                  <a:schemeClr val="tx2"/>
                </a:solidFill>
                <a:latin typeface="+mj-ea"/>
                <a:ea typeface="+mj-ea"/>
              </a:rPr>
              <a:t>&amp;</a:t>
            </a:r>
            <a:r>
              <a:rPr lang="zh-CN" altLang="en-US" sz="9600" kern="0" dirty="0">
                <a:solidFill>
                  <a:schemeClr val="tx2"/>
                </a:solidFill>
                <a:latin typeface="+mj-ea"/>
                <a:ea typeface="+mj-ea"/>
              </a:rPr>
              <a:t>影响因素</a:t>
            </a:r>
          </a:p>
        </p:txBody>
      </p:sp>
      <p:sp>
        <p:nvSpPr>
          <p:cNvPr id="5" name="标题 1">
            <a:extLst>
              <a:ext uri="{FF2B5EF4-FFF2-40B4-BE49-F238E27FC236}">
                <a16:creationId xmlns:a16="http://schemas.microsoft.com/office/drawing/2014/main" id="{34B4C8F5-C78D-B149-9A25-9FB545F187F9}"/>
              </a:ext>
            </a:extLst>
          </p:cNvPr>
          <p:cNvSpPr txBox="1">
            <a:spLocks/>
          </p:cNvSpPr>
          <p:nvPr/>
        </p:nvSpPr>
        <p:spPr>
          <a:xfrm>
            <a:off x="987367" y="1099796"/>
            <a:ext cx="7131044"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4800" kern="0" dirty="0">
                <a:solidFill>
                  <a:schemeClr val="tx2"/>
                </a:solidFill>
                <a:latin typeface="Gill Sans MT" panose="020B0502020104020203" pitchFamily="34" charset="0"/>
                <a:ea typeface="+mj-ea"/>
              </a:rPr>
              <a:t>大模型系列 </a:t>
            </a:r>
            <a:r>
              <a:rPr lang="en-US" altLang="zh-CN" sz="4800" kern="0" dirty="0">
                <a:solidFill>
                  <a:schemeClr val="tx2"/>
                </a:solidFill>
                <a:latin typeface="Gill Sans MT" panose="020B0502020104020203" pitchFamily="34" charset="0"/>
                <a:ea typeface="+mj-ea"/>
              </a:rPr>
              <a:t>–</a:t>
            </a:r>
            <a:r>
              <a:rPr lang="zh-CN" altLang="en-US" sz="4800" kern="0" dirty="0">
                <a:solidFill>
                  <a:schemeClr val="tx2"/>
                </a:solidFill>
                <a:latin typeface="Gill Sans MT" panose="020B0502020104020203" pitchFamily="34" charset="0"/>
                <a:ea typeface="+mj-ea"/>
              </a:rPr>
              <a:t> 集合通信库</a:t>
            </a: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F68C212-104B-C92F-F4D8-1BE2190A29BD}"/>
              </a:ext>
            </a:extLst>
          </p:cNvPr>
          <p:cNvSpPr>
            <a:spLocks noGrp="1"/>
          </p:cNvSpPr>
          <p:nvPr>
            <p:ph sz="half" idx="1"/>
          </p:nvPr>
        </p:nvSpPr>
        <p:spPr/>
        <p:txBody>
          <a:bodyPr>
            <a:normAutofit/>
          </a:bodyPr>
          <a:lstStyle/>
          <a:p>
            <a:r>
              <a:rPr kumimoji="1" lang="en-US" altLang="zh-CN" dirty="0"/>
              <a:t>02.</a:t>
            </a:r>
            <a:r>
              <a:rPr kumimoji="1" lang="zh-CN" altLang="en-US" dirty="0"/>
              <a:t> 基础通信模型</a:t>
            </a:r>
            <a:endParaRPr kumimoji="1" lang="en-US" altLang="zh-CN" dirty="0"/>
          </a:p>
        </p:txBody>
      </p:sp>
    </p:spTree>
    <p:extLst>
      <p:ext uri="{BB962C8B-B14F-4D97-AF65-F5344CB8AC3E}">
        <p14:creationId xmlns:p14="http://schemas.microsoft.com/office/powerpoint/2010/main" val="35990177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A53E944-D280-4751-B894-2DCD24EF47E3}"/>
              </a:ext>
            </a:extLst>
          </p:cNvPr>
          <p:cNvSpPr>
            <a:spLocks noGrp="1"/>
          </p:cNvSpPr>
          <p:nvPr>
            <p:ph type="title"/>
          </p:nvPr>
        </p:nvSpPr>
        <p:spPr/>
        <p:txBody>
          <a:bodyPr/>
          <a:lstStyle/>
          <a:p>
            <a:r>
              <a:rPr lang="en" altLang="zh-CN" dirty="0"/>
              <a:t>Postal</a:t>
            </a:r>
            <a:r>
              <a:rPr lang="zh-CN" altLang="en-US" dirty="0"/>
              <a:t> 模型</a:t>
            </a:r>
          </a:p>
        </p:txBody>
      </p:sp>
      <mc:AlternateContent xmlns:mc="http://schemas.openxmlformats.org/markup-compatibility/2006">
        <mc:Choice xmlns:a14="http://schemas.microsoft.com/office/drawing/2010/main" Requires="a14">
          <p:sp>
            <p:nvSpPr>
              <p:cNvPr id="5" name="内容占位符 4">
                <a:extLst>
                  <a:ext uri="{FF2B5EF4-FFF2-40B4-BE49-F238E27FC236}">
                    <a16:creationId xmlns:a16="http://schemas.microsoft.com/office/drawing/2014/main" id="{2ACE6C7A-0A61-FA5C-3DF2-9A155FF9DEE1}"/>
                  </a:ext>
                </a:extLst>
              </p:cNvPr>
              <p:cNvSpPr>
                <a:spLocks noGrp="1"/>
              </p:cNvSpPr>
              <p:nvPr>
                <p:ph sz="half" idx="1"/>
              </p:nvPr>
            </p:nvSpPr>
            <p:spPr/>
            <p:txBody>
              <a:bodyPr/>
              <a:lstStyle/>
              <a:p>
                <a:pPr algn="just"/>
                <a:r>
                  <a:rPr lang="en" altLang="zh-CN" dirty="0"/>
                  <a:t>Postal</a:t>
                </a:r>
                <a:r>
                  <a:rPr lang="zh-CN" altLang="en-US" dirty="0"/>
                  <a:t> 模型是出现最早通信分析模型，由 </a:t>
                </a:r>
                <a:r>
                  <a:rPr lang="en-US" altLang="zh-CN" dirty="0"/>
                  <a:t>1992</a:t>
                </a:r>
                <a:r>
                  <a:rPr lang="zh-CN" altLang="en-US" dirty="0"/>
                  <a:t> 年 </a:t>
                </a:r>
                <a:r>
                  <a:rPr lang="en" altLang="zh-CN" dirty="0"/>
                  <a:t>Bar-Noy</a:t>
                </a:r>
                <a:r>
                  <a:rPr lang="zh-CN" altLang="en-US" dirty="0"/>
                  <a:t> 和 </a:t>
                </a:r>
                <a:r>
                  <a:rPr lang="en" altLang="zh-CN" dirty="0"/>
                  <a:t>Kipnis</a:t>
                </a:r>
                <a:r>
                  <a:rPr lang="zh-CN" altLang="en-US" dirty="0"/>
                  <a:t> 提出，希望通过引入网络延迟对全连接网络的通信进行建模分析。</a:t>
                </a:r>
                <a:endParaRPr lang="en-US" altLang="zh-CN" dirty="0"/>
              </a:p>
              <a:p>
                <a:pPr algn="just"/>
                <a:r>
                  <a:rPr lang="en" altLang="zh-CN" dirty="0"/>
                  <a:t>Postal</a:t>
                </a:r>
                <a:r>
                  <a:rPr lang="zh-CN" altLang="en-US" dirty="0"/>
                  <a:t> 模型中，点对点通信的时间 </a:t>
                </a:r>
                <a14:m>
                  <m:oMath xmlns:m="http://schemas.openxmlformats.org/officeDocument/2006/math">
                    <m:sSub>
                      <m:sSubPr>
                        <m:ctrlPr>
                          <a:rPr lang="en" altLang="zh-CN" i="1" dirty="0" smtClean="0">
                            <a:latin typeface="Cambria Math" panose="02040503050406030204" pitchFamily="18" charset="0"/>
                          </a:rPr>
                        </m:ctrlPr>
                      </m:sSubPr>
                      <m:e>
                        <m:r>
                          <a:rPr lang="en-US" altLang="zh-CN" b="0" i="1" dirty="0" smtClean="0">
                            <a:latin typeface="Cambria Math" panose="02040503050406030204" pitchFamily="18" charset="0"/>
                          </a:rPr>
                          <m:t>𝑇</m:t>
                        </m:r>
                      </m:e>
                      <m:sub>
                        <m:r>
                          <a:rPr lang="en" altLang="zh-CN" i="1" dirty="0">
                            <a:latin typeface="Cambria Math" panose="02040503050406030204" pitchFamily="18" charset="0"/>
                          </a:rPr>
                          <m:t>𝑝</m:t>
                        </m:r>
                        <m:r>
                          <a:rPr lang="en" altLang="zh-CN" i="1" dirty="0">
                            <a:latin typeface="Cambria Math" panose="02040503050406030204" pitchFamily="18" charset="0"/>
                          </a:rPr>
                          <m:t>2</m:t>
                        </m:r>
                        <m:r>
                          <a:rPr lang="en" altLang="zh-CN" i="1" dirty="0">
                            <a:latin typeface="Cambria Math" panose="02040503050406030204" pitchFamily="18" charset="0"/>
                          </a:rPr>
                          <m:t>𝑝</m:t>
                        </m:r>
                      </m:sub>
                    </m:sSub>
                    <m:r>
                      <a:rPr lang="en" altLang="zh-CN" i="1" dirty="0">
                        <a:latin typeface="Cambria Math" panose="02040503050406030204" pitchFamily="18" charset="0"/>
                      </a:rPr>
                      <m:t>(</m:t>
                    </m:r>
                    <m:r>
                      <a:rPr lang="en" altLang="zh-CN" i="1" dirty="0">
                        <a:latin typeface="Cambria Math" panose="02040503050406030204" pitchFamily="18" charset="0"/>
                      </a:rPr>
                      <m:t>𝑚</m:t>
                    </m:r>
                    <m:r>
                      <a:rPr lang="en" altLang="zh-CN" i="1" dirty="0" smtClean="0">
                        <a:latin typeface="Cambria Math" panose="02040503050406030204" pitchFamily="18" charset="0"/>
                      </a:rPr>
                      <m:t>)=</m:t>
                    </m:r>
                    <m:r>
                      <a:rPr lang="el-GR" altLang="zh-CN" i="1" dirty="0" smtClean="0">
                        <a:latin typeface="Cambria Math" panose="02040503050406030204" pitchFamily="18" charset="0"/>
                      </a:rPr>
                      <m:t>𝜆</m:t>
                    </m:r>
                  </m:oMath>
                </a14:m>
                <a:r>
                  <a:rPr lang="zh-CN" altLang="el-GR" dirty="0"/>
                  <a:t>，</a:t>
                </a:r>
                <a:r>
                  <a:rPr lang="en" altLang="zh-CN" dirty="0"/>
                  <a:t> Postal</a:t>
                </a:r>
                <a:r>
                  <a:rPr lang="zh-CN" altLang="en-US" dirty="0"/>
                  <a:t> 模型假设同一时间一个设备（</a:t>
                </a:r>
                <a:r>
                  <a:rPr lang="en-US" altLang="zh-CN" dirty="0"/>
                  <a:t>CPU</a:t>
                </a:r>
                <a:r>
                  <a:rPr lang="zh-CN" altLang="en-US" dirty="0"/>
                  <a:t>）仅能发送或接收一个消息。</a:t>
                </a:r>
                <a:endParaRPr lang="en-US" altLang="zh-CN" dirty="0"/>
              </a:p>
              <a:p>
                <a:pPr algn="just"/>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r>
                  <a:rPr lang="en" altLang="zh-CN" sz="1200" dirty="0" err="1"/>
                  <a:t>Amotz</a:t>
                </a:r>
                <a:r>
                  <a:rPr lang="en" altLang="zh-CN" sz="1200" dirty="0"/>
                  <a:t> Bar-Noy and </a:t>
                </a:r>
                <a:r>
                  <a:rPr lang="en" altLang="zh-CN" sz="1200" dirty="0" err="1"/>
                  <a:t>Shlomo</a:t>
                </a:r>
                <a:r>
                  <a:rPr lang="en" altLang="zh-CN" sz="1200" dirty="0"/>
                  <a:t> Kipnis. 1992. Designing broadcasting algorithms in the postal model for message-passing systems. In Proceedings of the 4th Annual ACM Symposium on Parallel Algorithms and Architectures (SPAA’92).ACM, New York, NY, 13–22.</a:t>
                </a:r>
                <a:endParaRPr lang="zh-CN" altLang="en-US" sz="1200" dirty="0"/>
              </a:p>
            </p:txBody>
          </p:sp>
        </mc:Choice>
        <mc:Fallback>
          <p:sp>
            <p:nvSpPr>
              <p:cNvPr id="5" name="内容占位符 4">
                <a:extLst>
                  <a:ext uri="{FF2B5EF4-FFF2-40B4-BE49-F238E27FC236}">
                    <a16:creationId xmlns:a16="http://schemas.microsoft.com/office/drawing/2014/main" id="{2ACE6C7A-0A61-FA5C-3DF2-9A155FF9DEE1}"/>
                  </a:ext>
                </a:extLst>
              </p:cNvPr>
              <p:cNvSpPr>
                <a:spLocks noGrp="1" noRot="1" noChangeAspect="1" noMove="1" noResize="1" noEditPoints="1" noAdjustHandles="1" noChangeArrowheads="1" noChangeShapeType="1" noTextEdit="1"/>
              </p:cNvSpPr>
              <p:nvPr>
                <p:ph sz="half" idx="1"/>
              </p:nvPr>
            </p:nvSpPr>
            <p:spPr>
              <a:blipFill>
                <a:blip r:embed="rId2"/>
                <a:stretch>
                  <a:fillRect l="-347" r="-5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31409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A2E1C98-FF51-D59A-EAAF-9EF2E58BA881}"/>
              </a:ext>
            </a:extLst>
          </p:cNvPr>
          <p:cNvSpPr>
            <a:spLocks noGrp="1"/>
          </p:cNvSpPr>
          <p:nvPr>
            <p:ph type="title"/>
          </p:nvPr>
        </p:nvSpPr>
        <p:spPr/>
        <p:txBody>
          <a:bodyPr/>
          <a:lstStyle/>
          <a:p>
            <a:r>
              <a:rPr lang="en" altLang="zh-CN" dirty="0"/>
              <a:t>Hockney</a:t>
            </a:r>
            <a:r>
              <a:rPr lang="zh-CN" altLang="en-US" dirty="0"/>
              <a:t> 模型</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76905700-4F2D-DDBA-BC0B-B0B54C441DB8}"/>
                  </a:ext>
                </a:extLst>
              </p:cNvPr>
              <p:cNvSpPr>
                <a:spLocks noGrp="1"/>
              </p:cNvSpPr>
              <p:nvPr>
                <p:ph sz="half" idx="1"/>
              </p:nvPr>
            </p:nvSpPr>
            <p:spPr/>
            <p:txBody>
              <a:bodyPr/>
              <a:lstStyle/>
              <a:p>
                <a:r>
                  <a:rPr lang="en" altLang="zh-CN" dirty="0"/>
                  <a:t>Hockney</a:t>
                </a:r>
                <a:r>
                  <a:rPr lang="zh-CN" altLang="en-US" dirty="0"/>
                  <a:t> 模型也被称为 </a:t>
                </a:r>
                <a14:m>
                  <m:oMath xmlns:m="http://schemas.openxmlformats.org/officeDocument/2006/math">
                    <m:r>
                      <a:rPr lang="el-GR" altLang="zh-CN" i="1" dirty="0">
                        <a:latin typeface="Cambria Math" panose="02040503050406030204" pitchFamily="18" charset="0"/>
                      </a:rPr>
                      <m:t>𝛼</m:t>
                    </m:r>
                    <m:r>
                      <a:rPr lang="el-GR" altLang="zh-CN" i="1" dirty="0">
                        <a:latin typeface="Cambria Math" panose="02040503050406030204" pitchFamily="18" charset="0"/>
                      </a:rPr>
                      <m:t>−</m:t>
                    </m:r>
                    <m:r>
                      <a:rPr lang="el-GR" altLang="zh-CN" i="1" dirty="0">
                        <a:latin typeface="Cambria Math" panose="02040503050406030204" pitchFamily="18" charset="0"/>
                      </a:rPr>
                      <m:t>𝛽</m:t>
                    </m:r>
                  </m:oMath>
                </a14:m>
                <a:r>
                  <a:rPr lang="zh-CN" altLang="en-US" dirty="0"/>
                  <a:t> 模型，</a:t>
                </a:r>
                <a:r>
                  <a:rPr lang="en" altLang="zh-CN" dirty="0"/>
                  <a:t>Postal</a:t>
                </a:r>
                <a:r>
                  <a:rPr lang="zh-CN" altLang="en-US" dirty="0"/>
                  <a:t> 模型基础上引入了带宽，并限制每次传输数据量；</a:t>
                </a:r>
                <a:endParaRPr lang="en-US" altLang="zh-CN" dirty="0"/>
              </a:p>
              <a:p>
                <a:r>
                  <a:rPr lang="en" altLang="zh-CN" dirty="0"/>
                  <a:t>Hockney</a:t>
                </a:r>
                <a:r>
                  <a:rPr lang="zh-CN" altLang="en-US" dirty="0"/>
                  <a:t> 模型一次点对点通信成本 </a:t>
                </a:r>
                <a14:m>
                  <m:oMath xmlns:m="http://schemas.openxmlformats.org/officeDocument/2006/math">
                    <m:sSub>
                      <m:sSubPr>
                        <m:ctrlPr>
                          <a:rPr lang="en" altLang="zh-CN" i="1" dirty="0">
                            <a:latin typeface="Cambria Math" panose="02040503050406030204" pitchFamily="18" charset="0"/>
                          </a:rPr>
                        </m:ctrlPr>
                      </m:sSubPr>
                      <m:e>
                        <m:r>
                          <a:rPr lang="en" altLang="zh-CN" i="1" dirty="0">
                            <a:latin typeface="Cambria Math" panose="02040503050406030204" pitchFamily="18" charset="0"/>
                          </a:rPr>
                          <m:t>𝑇</m:t>
                        </m:r>
                      </m:e>
                      <m:sub>
                        <m:r>
                          <a:rPr lang="en" altLang="zh-CN" i="1" dirty="0">
                            <a:latin typeface="Cambria Math" panose="02040503050406030204" pitchFamily="18" charset="0"/>
                          </a:rPr>
                          <m:t>𝑝</m:t>
                        </m:r>
                        <m:r>
                          <a:rPr lang="en" altLang="zh-CN" i="1" dirty="0">
                            <a:latin typeface="Cambria Math" panose="02040503050406030204" pitchFamily="18" charset="0"/>
                          </a:rPr>
                          <m:t>2</m:t>
                        </m:r>
                        <m:r>
                          <a:rPr lang="en" altLang="zh-CN" i="1" dirty="0">
                            <a:latin typeface="Cambria Math" panose="02040503050406030204" pitchFamily="18" charset="0"/>
                          </a:rPr>
                          <m:t>𝑝</m:t>
                        </m:r>
                      </m:sub>
                    </m:sSub>
                    <m:r>
                      <a:rPr lang="en" altLang="zh-CN" i="1" dirty="0">
                        <a:latin typeface="Cambria Math" panose="02040503050406030204" pitchFamily="18" charset="0"/>
                      </a:rPr>
                      <m:t>(</m:t>
                    </m:r>
                    <m:r>
                      <a:rPr lang="en-US" altLang="zh-CN" i="1" dirty="0">
                        <a:latin typeface="Cambria Math" panose="02040503050406030204" pitchFamily="18" charset="0"/>
                      </a:rPr>
                      <m:t>𝑛</m:t>
                    </m:r>
                    <m:r>
                      <a:rPr lang="en" altLang="zh-CN" i="1" dirty="0">
                        <a:latin typeface="Cambria Math" panose="02040503050406030204" pitchFamily="18" charset="0"/>
                      </a:rPr>
                      <m:t>)=</m:t>
                    </m:r>
                    <m:r>
                      <a:rPr lang="el-GR" altLang="zh-CN" i="1" dirty="0">
                        <a:latin typeface="Cambria Math" panose="02040503050406030204" pitchFamily="18" charset="0"/>
                      </a:rPr>
                      <m:t>𝛼</m:t>
                    </m:r>
                    <m:r>
                      <a:rPr lang="el-GR" altLang="zh-CN" i="1" dirty="0">
                        <a:latin typeface="Cambria Math" panose="02040503050406030204" pitchFamily="18" charset="0"/>
                      </a:rPr>
                      <m:t>+</m:t>
                    </m:r>
                    <m:r>
                      <a:rPr lang="en-US" altLang="zh-CN" i="1" dirty="0">
                        <a:latin typeface="Cambria Math" panose="02040503050406030204" pitchFamily="18" charset="0"/>
                      </a:rPr>
                      <m:t>𝑛</m:t>
                    </m:r>
                    <m:r>
                      <a:rPr lang="en" altLang="zh-CN" i="1" dirty="0">
                        <a:latin typeface="Cambria Math" panose="02040503050406030204" pitchFamily="18" charset="0"/>
                      </a:rPr>
                      <m:t>∗</m:t>
                    </m:r>
                    <m:r>
                      <a:rPr lang="el-GR" altLang="zh-CN" i="1" dirty="0">
                        <a:latin typeface="Cambria Math" panose="02040503050406030204" pitchFamily="18" charset="0"/>
                      </a:rPr>
                      <m:t>𝛽</m:t>
                    </m:r>
                  </m:oMath>
                </a14:m>
                <a:r>
                  <a:rPr lang="zh-CN" altLang="en-US" dirty="0"/>
                  <a:t>。</a:t>
                </a:r>
                <a:r>
                  <a:rPr lang="en" altLang="zh-CN" dirty="0"/>
                  <a:t>Hockney</a:t>
                </a:r>
                <a:r>
                  <a:rPr lang="zh-CN" altLang="en-US" dirty="0"/>
                  <a:t> 模型假设一个设备节点（</a:t>
                </a:r>
                <a:r>
                  <a:rPr lang="en-US" altLang="zh-CN" dirty="0"/>
                  <a:t>CPU</a:t>
                </a:r>
                <a:r>
                  <a:rPr lang="zh-CN" altLang="en-US" dirty="0"/>
                  <a:t>）可以同时执行一个发送操作和一个接收操作。</a:t>
                </a:r>
                <a:endParaRPr lang="en-US" altLang="zh-CN" dirty="0"/>
              </a:p>
              <a:p>
                <a:pPr marL="0" indent="0">
                  <a:buNone/>
                </a:pPr>
                <a:endParaRPr lang="en-US" altLang="zh-CN" dirty="0"/>
              </a:p>
              <a:p>
                <a:r>
                  <a:rPr lang="zh-CN" altLang="en-US" dirty="0"/>
                  <a:t>其中，</a:t>
                </a:r>
                <a:endParaRPr lang="en-US" altLang="zh-CN" dirty="0"/>
              </a:p>
              <a:p>
                <a:pPr lvl="1"/>
                <a14:m>
                  <m:oMath xmlns:m="http://schemas.openxmlformats.org/officeDocument/2006/math">
                    <m:r>
                      <a:rPr lang="el-GR" altLang="zh-CN" i="1" dirty="0">
                        <a:latin typeface="Cambria Math" panose="02040503050406030204" pitchFamily="18" charset="0"/>
                      </a:rPr>
                      <m:t>𝛼</m:t>
                    </m:r>
                  </m:oMath>
                </a14:m>
                <a:r>
                  <a:rPr lang="zh-CN" altLang="en-US" dirty="0"/>
                  <a:t>：节点间的固定时延</a:t>
                </a:r>
              </a:p>
              <a:p>
                <a:pPr lvl="1"/>
                <a14:m>
                  <m:oMath xmlns:m="http://schemas.openxmlformats.org/officeDocument/2006/math">
                    <m:r>
                      <a:rPr lang="el-GR" altLang="zh-CN" i="1" dirty="0">
                        <a:latin typeface="Cambria Math" panose="02040503050406030204" pitchFamily="18" charset="0"/>
                      </a:rPr>
                      <m:t>𝛽</m:t>
                    </m:r>
                  </m:oMath>
                </a14:m>
                <a:r>
                  <a:rPr lang="zh-CN" altLang="en-US" dirty="0"/>
                  <a:t>：每 </a:t>
                </a:r>
                <a:r>
                  <a:rPr lang="en" altLang="zh-CN" dirty="0"/>
                  <a:t>byte</a:t>
                </a:r>
                <a:r>
                  <a:rPr lang="zh-CN" altLang="en-US" dirty="0"/>
                  <a:t> 数据传输耗时</a:t>
                </a:r>
                <a:endParaRPr lang="en-US" altLang="zh-CN" dirty="0"/>
              </a:p>
              <a:p>
                <a:pPr marL="239106" lvl="1" indent="0">
                  <a:buNone/>
                </a:pPr>
                <a:endParaRPr lang="en-US" altLang="zh-CN" dirty="0"/>
              </a:p>
              <a:p>
                <a:r>
                  <a:rPr lang="en" altLang="zh-CN" sz="1200" dirty="0"/>
                  <a:t>Roger W. Hockney. 1994. The communication challenge for MPP: Intel paragon and </a:t>
                </a:r>
                <a:r>
                  <a:rPr lang="en" altLang="zh-CN" sz="1200" dirty="0" err="1"/>
                  <a:t>Meiko</a:t>
                </a:r>
                <a:r>
                  <a:rPr lang="en" altLang="zh-CN" sz="1200" dirty="0"/>
                  <a:t> CS-2. Parallel Computing 20, 3 (March 1994), 389–398.</a:t>
                </a:r>
                <a:endParaRPr lang="zh-CN" altLang="en-US" sz="1200" dirty="0"/>
              </a:p>
            </p:txBody>
          </p:sp>
        </mc:Choice>
        <mc:Fallback>
          <p:sp>
            <p:nvSpPr>
              <p:cNvPr id="3" name="内容占位符 2">
                <a:extLst>
                  <a:ext uri="{FF2B5EF4-FFF2-40B4-BE49-F238E27FC236}">
                    <a16:creationId xmlns:a16="http://schemas.microsoft.com/office/drawing/2014/main" id="{76905700-4F2D-DDBA-BC0B-B0B54C441DB8}"/>
                  </a:ext>
                </a:extLst>
              </p:cNvPr>
              <p:cNvSpPr>
                <a:spLocks noGrp="1" noRot="1" noChangeAspect="1" noMove="1" noResize="1" noEditPoints="1" noAdjustHandles="1" noChangeArrowheads="1" noChangeShapeType="1" noTextEdit="1"/>
              </p:cNvSpPr>
              <p:nvPr>
                <p:ph sz="half" idx="1"/>
              </p:nvPr>
            </p:nvSpPr>
            <p:spPr>
              <a:blipFill>
                <a:blip r:embed="rId2"/>
                <a:stretch>
                  <a:fillRect l="-3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43300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143D7DD-F029-8FD8-B774-AC5A647EBAE4}"/>
              </a:ext>
            </a:extLst>
          </p:cNvPr>
          <p:cNvSpPr>
            <a:spLocks noGrp="1"/>
          </p:cNvSpPr>
          <p:nvPr>
            <p:ph type="title"/>
          </p:nvPr>
        </p:nvSpPr>
        <p:spPr/>
        <p:txBody>
          <a:bodyPr/>
          <a:lstStyle/>
          <a:p>
            <a:r>
              <a:rPr lang="en" altLang="zh-CN" dirty="0" err="1"/>
              <a:t>LogP</a:t>
            </a:r>
            <a:r>
              <a:rPr lang="zh-CN" altLang="en-US" dirty="0"/>
              <a:t> 模型</a:t>
            </a:r>
          </a:p>
        </p:txBody>
      </p:sp>
      <mc:AlternateContent xmlns:mc="http://schemas.openxmlformats.org/markup-compatibility/2006">
        <mc:Choice xmlns:a14="http://schemas.microsoft.com/office/drawing/2010/main" Requires="a14">
          <p:sp>
            <p:nvSpPr>
              <p:cNvPr id="5" name="内容占位符 4">
                <a:extLst>
                  <a:ext uri="{FF2B5EF4-FFF2-40B4-BE49-F238E27FC236}">
                    <a16:creationId xmlns:a16="http://schemas.microsoft.com/office/drawing/2014/main" id="{950FC5A9-9CFD-4849-7E41-B166F8F7B1F5}"/>
                  </a:ext>
                </a:extLst>
              </p:cNvPr>
              <p:cNvSpPr>
                <a:spLocks noGrp="1"/>
              </p:cNvSpPr>
              <p:nvPr>
                <p:ph sz="half" idx="1"/>
              </p:nvPr>
            </p:nvSpPr>
            <p:spPr/>
            <p:txBody>
              <a:bodyPr/>
              <a:lstStyle/>
              <a:p>
                <a:pPr algn="just"/>
                <a:r>
                  <a:rPr lang="en" altLang="zh-CN" dirty="0" err="1"/>
                  <a:t>LogP</a:t>
                </a:r>
                <a:r>
                  <a:rPr lang="zh-CN" altLang="en-US" dirty="0"/>
                  <a:t> 模型名称中的四个字母代表了模型中四项参数：</a:t>
                </a:r>
                <a:endParaRPr lang="en-US" altLang="zh-CN" dirty="0"/>
              </a:p>
              <a:p>
                <a:pPr lvl="1" algn="just">
                  <a:buFont typeface="Arial" panose="020B0604020202020204" pitchFamily="34" charset="0"/>
                  <a:buChar char="•"/>
                </a:pPr>
                <a:r>
                  <a:rPr lang="en" altLang="zh-CN" sz="1600" b="1" dirty="0"/>
                  <a:t>L</a:t>
                </a:r>
                <a:r>
                  <a:rPr lang="zh-CN" altLang="en-US" sz="1600" b="1" dirty="0"/>
                  <a:t>（</a:t>
                </a:r>
                <a:r>
                  <a:rPr lang="en" altLang="zh-CN" sz="1600" b="1" dirty="0"/>
                  <a:t>Latency</a:t>
                </a:r>
                <a:r>
                  <a:rPr lang="zh-CN" altLang="en-US" sz="1600" b="1" dirty="0"/>
                  <a:t>）</a:t>
                </a:r>
                <a:r>
                  <a:rPr lang="zh-CN" altLang="en" sz="1600" b="1" dirty="0"/>
                  <a:t>：</a:t>
                </a:r>
                <a:r>
                  <a:rPr lang="zh-CN" altLang="en-US" sz="1600" dirty="0"/>
                  <a:t>网络延迟，发送方发送完最后一个字节到接收方接收完最后一个字节的时间。</a:t>
                </a:r>
              </a:p>
              <a:p>
                <a:pPr lvl="1" algn="just">
                  <a:buFont typeface="Arial" panose="020B0604020202020204" pitchFamily="34" charset="0"/>
                  <a:buChar char="•"/>
                </a:pPr>
                <a:r>
                  <a:rPr lang="en" altLang="zh-CN" sz="1600" b="1" dirty="0"/>
                  <a:t>o</a:t>
                </a:r>
                <a:r>
                  <a:rPr lang="zh-CN" altLang="en-US" sz="1600" b="1" dirty="0"/>
                  <a:t>（</a:t>
                </a:r>
                <a:r>
                  <a:rPr lang="en" altLang="zh-CN" sz="1600" b="1" dirty="0"/>
                  <a:t>Overhead</a:t>
                </a:r>
                <a:r>
                  <a:rPr lang="zh-CN" altLang="en-US" sz="1600" b="1" dirty="0"/>
                  <a:t>）</a:t>
                </a:r>
                <a:r>
                  <a:rPr lang="zh-CN" altLang="en" sz="1600" b="1" dirty="0"/>
                  <a:t>：</a:t>
                </a:r>
                <a:r>
                  <a:rPr lang="zh-CN" altLang="en-US" sz="1600" dirty="0"/>
                  <a:t>准备开销，处理器为发送</a:t>
                </a:r>
                <a:r>
                  <a:rPr lang="en-US" altLang="zh-CN" sz="1600" dirty="0"/>
                  <a:t>/</a:t>
                </a:r>
                <a:r>
                  <a:rPr lang="zh-CN" altLang="en-US" sz="1600" dirty="0"/>
                  <a:t>接收消息花费时间，包括准备消息、发送队列排队、向 </a:t>
                </a:r>
                <a:r>
                  <a:rPr lang="en" altLang="zh-CN" sz="1600" dirty="0"/>
                  <a:t>NIC</a:t>
                </a:r>
                <a:r>
                  <a:rPr lang="zh-CN" altLang="en-US" sz="1600" dirty="0"/>
                  <a:t>发送信号等。</a:t>
                </a:r>
              </a:p>
              <a:p>
                <a:pPr lvl="1" algn="just">
                  <a:buFont typeface="Arial" panose="020B0604020202020204" pitchFamily="34" charset="0"/>
                  <a:buChar char="•"/>
                </a:pPr>
                <a:r>
                  <a:rPr lang="en" altLang="zh-CN" sz="1600" b="1" dirty="0"/>
                  <a:t>g</a:t>
                </a:r>
                <a:r>
                  <a:rPr lang="zh-CN" altLang="en-US" sz="1600" b="1" dirty="0"/>
                  <a:t>（</a:t>
                </a:r>
                <a:r>
                  <a:rPr lang="en" altLang="zh-CN" sz="1600" b="1" dirty="0"/>
                  <a:t>Gap per message</a:t>
                </a:r>
                <a:r>
                  <a:rPr lang="zh-CN" altLang="en-US" sz="1600" b="1" dirty="0"/>
                  <a:t>）：</a:t>
                </a:r>
                <a:r>
                  <a:rPr lang="zh-CN" altLang="en-US" sz="1600" dirty="0"/>
                  <a:t>间隔。</a:t>
                </a:r>
                <a:r>
                  <a:rPr lang="en-US" altLang="zh-CN" sz="1600" dirty="0"/>
                  <a:t>NIC</a:t>
                </a:r>
                <a:r>
                  <a:rPr lang="zh-CN" altLang="en-US" sz="1600" dirty="0"/>
                  <a:t> 向链路注入相邻两个数据包之间所需要的最小时间，其倒数反应了网络带宽，处理器在网络中被阻塞之前能够发送 </a:t>
                </a:r>
                <a14:m>
                  <m:oMath xmlns:m="http://schemas.openxmlformats.org/officeDocument/2006/math">
                    <m:r>
                      <a:rPr lang="zh-CN" altLang="en-US" sz="1600" i="1" dirty="0" smtClean="0">
                        <a:latin typeface="Cambria Math" panose="02040503050406030204" pitchFamily="18" charset="0"/>
                      </a:rPr>
                      <m:t>⌈</m:t>
                    </m:r>
                    <m:r>
                      <a:rPr lang="en" altLang="zh-CN" sz="1600" i="1" dirty="0" smtClean="0">
                        <a:latin typeface="Cambria Math" panose="02040503050406030204" pitchFamily="18" charset="0"/>
                      </a:rPr>
                      <m:t>𝐿</m:t>
                    </m:r>
                    <m:r>
                      <a:rPr lang="en-US" altLang="zh-CN" sz="1600" i="1" dirty="0" smtClean="0">
                        <a:latin typeface="Cambria Math" panose="02040503050406030204" pitchFamily="18" charset="0"/>
                      </a:rPr>
                      <m:t>/</m:t>
                    </m:r>
                    <m:r>
                      <a:rPr lang="en" altLang="zh-CN" sz="1600" i="1" dirty="0" smtClean="0">
                        <a:latin typeface="Cambria Math" panose="02040503050406030204" pitchFamily="18" charset="0"/>
                      </a:rPr>
                      <m:t>𝑔</m:t>
                    </m:r>
                    <m:r>
                      <a:rPr lang="en" altLang="zh-CN" sz="1600" i="1" dirty="0">
                        <a:latin typeface="Cambria Math" panose="02040503050406030204" pitchFamily="18" charset="0"/>
                      </a:rPr>
                      <m:t>⌉</m:t>
                    </m:r>
                  </m:oMath>
                </a14:m>
                <a:r>
                  <a:rPr lang="zh-CN" altLang="en-US" sz="1600" dirty="0"/>
                  <a:t> 个消息。</a:t>
                </a:r>
              </a:p>
              <a:p>
                <a:pPr lvl="1" algn="just">
                  <a:buFont typeface="Arial" panose="020B0604020202020204" pitchFamily="34" charset="0"/>
                  <a:buChar char="•"/>
                </a:pPr>
                <a:r>
                  <a:rPr lang="en" altLang="zh-CN" sz="1600" b="1" dirty="0"/>
                  <a:t>P</a:t>
                </a:r>
                <a:r>
                  <a:rPr lang="zh-CN" altLang="en-US" sz="1600" b="1" dirty="0"/>
                  <a:t>（</a:t>
                </a:r>
                <a:r>
                  <a:rPr lang="en-US" altLang="zh-CN" sz="1600" b="1" dirty="0"/>
                  <a:t>Process</a:t>
                </a:r>
                <a:r>
                  <a:rPr lang="zh-CN" altLang="en-US" sz="1600" b="1" dirty="0"/>
                  <a:t>）</a:t>
                </a:r>
                <a:r>
                  <a:rPr lang="zh-CN" altLang="en" sz="1600" b="1" dirty="0"/>
                  <a:t>：</a:t>
                </a:r>
                <a:r>
                  <a:rPr lang="zh-CN" altLang="en-US" sz="1600" dirty="0"/>
                  <a:t>进程总数。</a:t>
                </a:r>
              </a:p>
            </p:txBody>
          </p:sp>
        </mc:Choice>
        <mc:Fallback>
          <p:sp>
            <p:nvSpPr>
              <p:cNvPr id="5" name="内容占位符 4">
                <a:extLst>
                  <a:ext uri="{FF2B5EF4-FFF2-40B4-BE49-F238E27FC236}">
                    <a16:creationId xmlns:a16="http://schemas.microsoft.com/office/drawing/2014/main" id="{950FC5A9-9CFD-4849-7E41-B166F8F7B1F5}"/>
                  </a:ext>
                </a:extLst>
              </p:cNvPr>
              <p:cNvSpPr>
                <a:spLocks noGrp="1" noRot="1" noChangeAspect="1" noMove="1" noResize="1" noEditPoints="1" noAdjustHandles="1" noChangeArrowheads="1" noChangeShapeType="1" noTextEdit="1"/>
              </p:cNvSpPr>
              <p:nvPr>
                <p:ph sz="half" idx="1"/>
              </p:nvPr>
            </p:nvSpPr>
            <p:spPr>
              <a:blipFill>
                <a:blip r:embed="rId2"/>
                <a:stretch>
                  <a:fillRect l="-347" r="-20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09056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3BF0B5E-8059-5431-4010-74635F39F333}"/>
              </a:ext>
            </a:extLst>
          </p:cNvPr>
          <p:cNvSpPr>
            <a:spLocks noGrp="1"/>
          </p:cNvSpPr>
          <p:nvPr>
            <p:ph type="title"/>
          </p:nvPr>
        </p:nvSpPr>
        <p:spPr/>
        <p:txBody>
          <a:bodyPr/>
          <a:lstStyle/>
          <a:p>
            <a:r>
              <a:rPr lang="en" altLang="zh-CN" dirty="0" err="1"/>
              <a:t>LogP</a:t>
            </a:r>
            <a:r>
              <a:rPr lang="zh-CN" altLang="en-US" dirty="0"/>
              <a:t> 模型</a:t>
            </a:r>
          </a:p>
        </p:txBody>
      </p:sp>
      <mc:AlternateContent xmlns:mc="http://schemas.openxmlformats.org/markup-compatibility/2006">
        <mc:Choice xmlns:a14="http://schemas.microsoft.com/office/drawing/2010/main" Requires="a14">
          <p:sp>
            <p:nvSpPr>
              <p:cNvPr id="5" name="内容占位符 4">
                <a:extLst>
                  <a:ext uri="{FF2B5EF4-FFF2-40B4-BE49-F238E27FC236}">
                    <a16:creationId xmlns:a16="http://schemas.microsoft.com/office/drawing/2014/main" id="{226F728D-3A21-68CC-BE4A-57AD8D6F2E69}"/>
                  </a:ext>
                </a:extLst>
              </p:cNvPr>
              <p:cNvSpPr>
                <a:spLocks noGrp="1"/>
              </p:cNvSpPr>
              <p:nvPr>
                <p:ph sz="half" idx="1"/>
              </p:nvPr>
            </p:nvSpPr>
            <p:spPr/>
            <p:txBody>
              <a:bodyPr/>
              <a:lstStyle/>
              <a:p>
                <a:r>
                  <a:rPr lang="en" altLang="zh-CN" dirty="0"/>
                  <a:t>LogP</a:t>
                </a:r>
                <a:r>
                  <a:rPr lang="zh-CN" altLang="en-US" dirty="0"/>
                  <a:t> 模型发送一个短消息时间成本为 </a:t>
                </a:r>
                <a14:m>
                  <m:oMath xmlns:m="http://schemas.openxmlformats.org/officeDocument/2006/math">
                    <m:sSub>
                      <m:sSubPr>
                        <m:ctrlPr>
                          <a:rPr lang="en" altLang="zh-CN" i="1" dirty="0">
                            <a:latin typeface="Cambria Math" panose="02040503050406030204" pitchFamily="18" charset="0"/>
                          </a:rPr>
                        </m:ctrlPr>
                      </m:sSubPr>
                      <m:e>
                        <m:r>
                          <a:rPr lang="en" altLang="zh-CN" i="1" dirty="0">
                            <a:latin typeface="Cambria Math" panose="02040503050406030204" pitchFamily="18" charset="0"/>
                          </a:rPr>
                          <m:t>𝑇</m:t>
                        </m:r>
                      </m:e>
                      <m:sub>
                        <m:r>
                          <a:rPr lang="en" altLang="zh-CN" i="1" dirty="0">
                            <a:latin typeface="Cambria Math" panose="02040503050406030204" pitchFamily="18" charset="0"/>
                          </a:rPr>
                          <m:t>𝑝</m:t>
                        </m:r>
                        <m:r>
                          <a:rPr lang="en" altLang="zh-CN" i="1" dirty="0">
                            <a:latin typeface="Cambria Math" panose="02040503050406030204" pitchFamily="18" charset="0"/>
                          </a:rPr>
                          <m:t>2</m:t>
                        </m:r>
                        <m:r>
                          <a:rPr lang="en" altLang="zh-CN" i="1" dirty="0">
                            <a:latin typeface="Cambria Math" panose="02040503050406030204" pitchFamily="18" charset="0"/>
                          </a:rPr>
                          <m:t>𝑝</m:t>
                        </m:r>
                      </m:sub>
                    </m:sSub>
                    <m:r>
                      <a:rPr lang="en" altLang="zh-CN" i="1" dirty="0">
                        <a:latin typeface="Cambria Math" panose="02040503050406030204" pitchFamily="18" charset="0"/>
                      </a:rPr>
                      <m:t>(</m:t>
                    </m:r>
                    <m:r>
                      <a:rPr lang="en" altLang="zh-CN" i="1" dirty="0">
                        <a:latin typeface="Cambria Math" panose="02040503050406030204" pitchFamily="18" charset="0"/>
                      </a:rPr>
                      <m:t>𝑚</m:t>
                    </m:r>
                    <m:r>
                      <a:rPr lang="en" altLang="zh-CN" i="1" dirty="0">
                        <a:latin typeface="Cambria Math" panose="02040503050406030204" pitchFamily="18" charset="0"/>
                      </a:rPr>
                      <m:t>)=</m:t>
                    </m:r>
                    <m:r>
                      <a:rPr lang="en" altLang="zh-CN" i="1" dirty="0">
                        <a:latin typeface="Cambria Math" panose="02040503050406030204" pitchFamily="18" charset="0"/>
                      </a:rPr>
                      <m:t>𝑜</m:t>
                    </m:r>
                    <m:r>
                      <a:rPr lang="en" altLang="zh-CN" i="1" dirty="0">
                        <a:latin typeface="Cambria Math" panose="02040503050406030204" pitchFamily="18" charset="0"/>
                      </a:rPr>
                      <m:t>+</m:t>
                    </m:r>
                    <m:r>
                      <a:rPr lang="en" altLang="zh-CN" i="1" dirty="0">
                        <a:latin typeface="Cambria Math" panose="02040503050406030204" pitchFamily="18" charset="0"/>
                      </a:rPr>
                      <m:t>𝐿</m:t>
                    </m:r>
                    <m:r>
                      <a:rPr lang="en" altLang="zh-CN" i="1" dirty="0" smtClean="0">
                        <a:latin typeface="Cambria Math" panose="02040503050406030204" pitchFamily="18" charset="0"/>
                      </a:rPr>
                      <m:t>+</m:t>
                    </m:r>
                    <m:r>
                      <a:rPr lang="en" altLang="zh-CN" i="1" dirty="0">
                        <a:latin typeface="Cambria Math" panose="02040503050406030204" pitchFamily="18" charset="0"/>
                      </a:rPr>
                      <m:t>𝑜</m:t>
                    </m:r>
                  </m:oMath>
                </a14:m>
                <a:r>
                  <a:rPr lang="zh-CN" altLang="en" dirty="0"/>
                  <a:t>，</a:t>
                </a:r>
                <a:r>
                  <a:rPr lang="en" altLang="zh-CN" dirty="0"/>
                  <a:t>Culler</a:t>
                </a:r>
                <a:r>
                  <a:rPr lang="zh-CN" altLang="en-US" dirty="0"/>
                  <a:t> 等人提出进一步区分发送方和接收方的开销，即 </a:t>
                </a:r>
                <a14:m>
                  <m:oMath xmlns:m="http://schemas.openxmlformats.org/officeDocument/2006/math">
                    <m:sSub>
                      <m:sSubPr>
                        <m:ctrlPr>
                          <a:rPr lang="en" altLang="zh-CN" i="1" dirty="0">
                            <a:latin typeface="Cambria Math" panose="02040503050406030204" pitchFamily="18" charset="0"/>
                          </a:rPr>
                        </m:ctrlPr>
                      </m:sSubPr>
                      <m:e>
                        <m:r>
                          <a:rPr lang="en" altLang="zh-CN" i="1" dirty="0">
                            <a:latin typeface="Cambria Math" panose="02040503050406030204" pitchFamily="18" charset="0"/>
                          </a:rPr>
                          <m:t>𝑜</m:t>
                        </m:r>
                      </m:e>
                      <m:sub>
                        <m:r>
                          <a:rPr lang="en-US" altLang="zh-CN" b="0" i="1" dirty="0" smtClean="0">
                            <a:latin typeface="Cambria Math" panose="02040503050406030204" pitchFamily="18" charset="0"/>
                          </a:rPr>
                          <m:t>𝑠</m:t>
                        </m:r>
                      </m:sub>
                    </m:sSub>
                  </m:oMath>
                </a14:m>
                <a:r>
                  <a:rPr lang="zh-CN" altLang="en-US" dirty="0"/>
                  <a:t> 与 </a:t>
                </a:r>
                <a14:m>
                  <m:oMath xmlns:m="http://schemas.openxmlformats.org/officeDocument/2006/math">
                    <m:sSub>
                      <m:sSubPr>
                        <m:ctrlPr>
                          <a:rPr lang="en" altLang="zh-CN" i="1" dirty="0" smtClean="0">
                            <a:latin typeface="Cambria Math" panose="02040503050406030204" pitchFamily="18" charset="0"/>
                          </a:rPr>
                        </m:ctrlPr>
                      </m:sSubPr>
                      <m:e>
                        <m:r>
                          <a:rPr lang="en" altLang="zh-CN" i="1" dirty="0">
                            <a:latin typeface="Cambria Math" panose="02040503050406030204" pitchFamily="18" charset="0"/>
                          </a:rPr>
                          <m:t>𝑜</m:t>
                        </m:r>
                      </m:e>
                      <m:sub>
                        <m:r>
                          <a:rPr lang="en-US" altLang="zh-CN" b="0" i="1" dirty="0" smtClean="0">
                            <a:latin typeface="Cambria Math" panose="02040503050406030204" pitchFamily="18" charset="0"/>
                          </a:rPr>
                          <m:t>𝑟</m:t>
                        </m:r>
                      </m:sub>
                    </m:sSub>
                  </m:oMath>
                </a14:m>
                <a:r>
                  <a:rPr lang="en" altLang="zh-CN" dirty="0"/>
                  <a:t>​</a:t>
                </a:r>
                <a:r>
                  <a:rPr lang="zh-CN" altLang="en" dirty="0"/>
                  <a:t>。</a:t>
                </a:r>
                <a:endParaRPr lang="en-US" altLang="zh-CN" dirty="0"/>
              </a:p>
              <a:p>
                <a:r>
                  <a:rPr lang="en" altLang="zh-CN" dirty="0"/>
                  <a:t>LogP</a:t>
                </a:r>
                <a:r>
                  <a:rPr lang="zh-CN" altLang="en-US" dirty="0"/>
                  <a:t> 模型主要进展是考虑到处理器对通信延迟影响，</a:t>
                </a:r>
                <a14:m>
                  <m:oMath xmlns:m="http://schemas.openxmlformats.org/officeDocument/2006/math">
                    <m:r>
                      <a:rPr lang="en" altLang="zh-CN" i="1" dirty="0" smtClean="0">
                        <a:latin typeface="Cambria Math" panose="02040503050406030204" pitchFamily="18" charset="0"/>
                      </a:rPr>
                      <m:t>𝑔</m:t>
                    </m:r>
                  </m:oMath>
                </a14:m>
                <a:r>
                  <a:rPr lang="zh-CN" altLang="en-US" dirty="0"/>
                  <a:t> 存在意味着处理器能够做一些非通信</a:t>
                </a:r>
                <a:r>
                  <a:rPr lang="en-US" altLang="zh-CN" dirty="0"/>
                  <a:t>de</a:t>
                </a:r>
                <a:r>
                  <a:rPr lang="zh-CN" altLang="en-US" dirty="0"/>
                  <a:t> 开销工作，因此可以存在计算与通信重叠。</a:t>
                </a:r>
              </a:p>
            </p:txBody>
          </p:sp>
        </mc:Choice>
        <mc:Fallback>
          <p:sp>
            <p:nvSpPr>
              <p:cNvPr id="5" name="内容占位符 4">
                <a:extLst>
                  <a:ext uri="{FF2B5EF4-FFF2-40B4-BE49-F238E27FC236}">
                    <a16:creationId xmlns:a16="http://schemas.microsoft.com/office/drawing/2014/main" id="{226F728D-3A21-68CC-BE4A-57AD8D6F2E69}"/>
                  </a:ext>
                </a:extLst>
              </p:cNvPr>
              <p:cNvSpPr>
                <a:spLocks noGrp="1" noRot="1" noChangeAspect="1" noMove="1" noResize="1" noEditPoints="1" noAdjustHandles="1" noChangeArrowheads="1" noChangeShapeType="1" noTextEdit="1"/>
              </p:cNvSpPr>
              <p:nvPr>
                <p:ph sz="half" idx="1"/>
              </p:nvPr>
            </p:nvSpPr>
            <p:spPr>
              <a:blipFill>
                <a:blip r:embed="rId2"/>
                <a:stretch>
                  <a:fillRect l="-347"/>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19D15ECF-41CD-7759-93C8-789B467E3A14}"/>
              </a:ext>
            </a:extLst>
          </p:cNvPr>
          <p:cNvPicPr>
            <a:picLocks noChangeAspect="1"/>
          </p:cNvPicPr>
          <p:nvPr/>
        </p:nvPicPr>
        <p:blipFill>
          <a:blip r:embed="rId3"/>
          <a:stretch>
            <a:fillRect/>
          </a:stretch>
        </p:blipFill>
        <p:spPr>
          <a:xfrm>
            <a:off x="1402720" y="3429000"/>
            <a:ext cx="9391322" cy="2816482"/>
          </a:xfrm>
          <a:prstGeom prst="rect">
            <a:avLst/>
          </a:prstGeom>
        </p:spPr>
      </p:pic>
    </p:spTree>
    <p:extLst>
      <p:ext uri="{BB962C8B-B14F-4D97-AF65-F5344CB8AC3E}">
        <p14:creationId xmlns:p14="http://schemas.microsoft.com/office/powerpoint/2010/main" val="2590137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A81EA2-64C7-D224-82DE-0783C652E3A0}"/>
              </a:ext>
            </a:extLst>
          </p:cNvPr>
          <p:cNvSpPr>
            <a:spLocks noGrp="1"/>
          </p:cNvSpPr>
          <p:nvPr>
            <p:ph type="title"/>
          </p:nvPr>
        </p:nvSpPr>
        <p:spPr/>
        <p:txBody>
          <a:bodyPr/>
          <a:lstStyle/>
          <a:p>
            <a:r>
              <a:rPr lang="en" altLang="zh-CN" dirty="0" err="1"/>
              <a:t>LogGP</a:t>
            </a:r>
            <a:r>
              <a:rPr lang="zh-CN" altLang="en-US" dirty="0"/>
              <a:t> 模型</a:t>
            </a:r>
          </a:p>
        </p:txBody>
      </p:sp>
      <mc:AlternateContent xmlns:mc="http://schemas.openxmlformats.org/markup-compatibility/2006">
        <mc:Choice xmlns:a14="http://schemas.microsoft.com/office/drawing/2010/main" Requires="a14">
          <p:sp>
            <p:nvSpPr>
              <p:cNvPr id="5" name="内容占位符 4">
                <a:extLst>
                  <a:ext uri="{FF2B5EF4-FFF2-40B4-BE49-F238E27FC236}">
                    <a16:creationId xmlns:a16="http://schemas.microsoft.com/office/drawing/2014/main" id="{298EA3B5-35A7-1E11-8A17-D2516D0DA30B}"/>
                  </a:ext>
                </a:extLst>
              </p:cNvPr>
              <p:cNvSpPr>
                <a:spLocks noGrp="1"/>
              </p:cNvSpPr>
              <p:nvPr>
                <p:ph sz="half" idx="1"/>
              </p:nvPr>
            </p:nvSpPr>
            <p:spPr/>
            <p:txBody>
              <a:bodyPr/>
              <a:lstStyle/>
              <a:p>
                <a:r>
                  <a:rPr lang="en" altLang="zh-CN" dirty="0"/>
                  <a:t>LogP</a:t>
                </a:r>
                <a:r>
                  <a:rPr lang="zh-CN" altLang="en-US" dirty="0"/>
                  <a:t> 模型有着重要的地位，同时也是后续许多模型的基础，其限制是仅考虑短消息。</a:t>
                </a:r>
                <a:endParaRPr lang="en-US" altLang="zh-CN" dirty="0"/>
              </a:p>
              <a:p>
                <a:r>
                  <a:rPr lang="en" altLang="zh-CN" dirty="0" err="1"/>
                  <a:t>LogGP</a:t>
                </a:r>
                <a:r>
                  <a:rPr lang="zh-CN" altLang="en-US" dirty="0"/>
                  <a:t> 模型多引入了一个参数 </a:t>
                </a:r>
                <a:r>
                  <a:rPr lang="en" altLang="zh-CN" dirty="0"/>
                  <a:t>G</a:t>
                </a:r>
                <a:r>
                  <a:rPr lang="zh-CN" altLang="en-US" dirty="0"/>
                  <a:t>（</a:t>
                </a:r>
                <a:r>
                  <a:rPr lang="en" altLang="zh-CN" dirty="0"/>
                  <a:t>Gap per byte</a:t>
                </a:r>
                <a:r>
                  <a:rPr lang="zh-CN" altLang="en-US" dirty="0"/>
                  <a:t>）</a:t>
                </a:r>
                <a:r>
                  <a:rPr lang="zh-CN" altLang="en" dirty="0"/>
                  <a:t>，</a:t>
                </a:r>
                <a:r>
                  <a:rPr lang="zh-CN" altLang="en-US" dirty="0"/>
                  <a:t>用来向网络中注入两个字节最小间隔，对于长消息而言 </a:t>
                </a:r>
                <a14:m>
                  <m:oMath xmlns:m="http://schemas.openxmlformats.org/officeDocument/2006/math">
                    <m:r>
                      <a:rPr lang="en-US" altLang="zh-CN" i="1" dirty="0" smtClean="0">
                        <a:latin typeface="Cambria Math" panose="02040503050406030204" pitchFamily="18" charset="0"/>
                      </a:rPr>
                      <m:t>1/</m:t>
                    </m:r>
                    <m:r>
                      <a:rPr lang="en" altLang="zh-CN" i="1" dirty="0" smtClean="0">
                        <a:latin typeface="Cambria Math" panose="02040503050406030204" pitchFamily="18" charset="0"/>
                      </a:rPr>
                      <m:t>𝐺</m:t>
                    </m:r>
                  </m:oMath>
                </a14:m>
                <a:r>
                  <a:rPr lang="zh-CN" altLang="en-US" dirty="0"/>
                  <a:t> </a:t>
                </a:r>
                <a:r>
                  <a:rPr lang="en" altLang="zh-CN" dirty="0"/>
                  <a:t>​</a:t>
                </a:r>
                <a:r>
                  <a:rPr lang="zh-CN" altLang="en-US" dirty="0"/>
                  <a:t>代表网络带宽，对应于</a:t>
                </a:r>
                <a:r>
                  <a:rPr lang="en" altLang="zh-CN" dirty="0"/>
                  <a:t>Hockney</a:t>
                </a:r>
                <a:r>
                  <a:rPr lang="zh-CN" altLang="en-US" dirty="0"/>
                  <a:t>中 </a:t>
                </a:r>
                <a14:m>
                  <m:oMath xmlns:m="http://schemas.openxmlformats.org/officeDocument/2006/math">
                    <m:r>
                      <a:rPr lang="el-GR" altLang="zh-CN" i="1" dirty="0" smtClean="0">
                        <a:latin typeface="Cambria Math" panose="02040503050406030204" pitchFamily="18" charset="0"/>
                      </a:rPr>
                      <m:t>𝛽</m:t>
                    </m:r>
                  </m:oMath>
                </a14:m>
                <a:r>
                  <a:rPr lang="zh-CN" altLang="en-US" dirty="0"/>
                  <a:t>（每 </a:t>
                </a:r>
                <a:r>
                  <a:rPr lang="en" altLang="zh-CN" dirty="0"/>
                  <a:t>byte</a:t>
                </a:r>
                <a:r>
                  <a:rPr lang="zh-CN" altLang="en-US" dirty="0"/>
                  <a:t> 数据传输耗时）</a:t>
                </a:r>
                <a:r>
                  <a:rPr lang="zh-CN" altLang="el-GR" dirty="0"/>
                  <a:t>。</a:t>
                </a:r>
                <a:endParaRPr lang="zh-CN" altLang="en-US" dirty="0"/>
              </a:p>
            </p:txBody>
          </p:sp>
        </mc:Choice>
        <mc:Fallback>
          <p:sp>
            <p:nvSpPr>
              <p:cNvPr id="5" name="内容占位符 4">
                <a:extLst>
                  <a:ext uri="{FF2B5EF4-FFF2-40B4-BE49-F238E27FC236}">
                    <a16:creationId xmlns:a16="http://schemas.microsoft.com/office/drawing/2014/main" id="{298EA3B5-35A7-1E11-8A17-D2516D0DA30B}"/>
                  </a:ext>
                </a:extLst>
              </p:cNvPr>
              <p:cNvSpPr>
                <a:spLocks noGrp="1" noRot="1" noChangeAspect="1" noMove="1" noResize="1" noEditPoints="1" noAdjustHandles="1" noChangeArrowheads="1" noChangeShapeType="1" noTextEdit="1"/>
              </p:cNvSpPr>
              <p:nvPr>
                <p:ph sz="half" idx="1"/>
              </p:nvPr>
            </p:nvSpPr>
            <p:spPr>
              <a:blipFill>
                <a:blip r:embed="rId2"/>
                <a:stretch>
                  <a:fillRect l="-347" r="-116"/>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82901AF8-DD0D-B93B-3C46-10C606EA7B79}"/>
              </a:ext>
            </a:extLst>
          </p:cNvPr>
          <p:cNvPicPr>
            <a:picLocks noChangeAspect="1"/>
          </p:cNvPicPr>
          <p:nvPr/>
        </p:nvPicPr>
        <p:blipFill>
          <a:blip r:embed="rId3"/>
          <a:stretch>
            <a:fillRect/>
          </a:stretch>
        </p:blipFill>
        <p:spPr>
          <a:xfrm>
            <a:off x="1092605" y="3271134"/>
            <a:ext cx="10011551" cy="2870586"/>
          </a:xfrm>
          <a:prstGeom prst="rect">
            <a:avLst/>
          </a:prstGeom>
        </p:spPr>
      </p:pic>
    </p:spTree>
    <p:extLst>
      <p:ext uri="{BB962C8B-B14F-4D97-AF65-F5344CB8AC3E}">
        <p14:creationId xmlns:p14="http://schemas.microsoft.com/office/powerpoint/2010/main" val="1029635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CB152E0-87D2-730C-E025-6381D334440D}"/>
              </a:ext>
            </a:extLst>
          </p:cNvPr>
          <p:cNvSpPr>
            <a:spLocks noGrp="1"/>
          </p:cNvSpPr>
          <p:nvPr>
            <p:ph type="title"/>
          </p:nvPr>
        </p:nvSpPr>
        <p:spPr/>
        <p:txBody>
          <a:bodyPr/>
          <a:lstStyle/>
          <a:p>
            <a:endParaRPr lang="zh-CN" altLang="en-US"/>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0CE35869-69B9-48C0-6B05-C72EFC486716}"/>
                  </a:ext>
                </a:extLst>
              </p:cNvPr>
              <p:cNvSpPr>
                <a:spLocks noGrp="1"/>
              </p:cNvSpPr>
              <p:nvPr>
                <p:ph sz="half" idx="1"/>
              </p:nvPr>
            </p:nvSpPr>
            <p:spPr/>
            <p:txBody>
              <a:bodyPr/>
              <a:lstStyle/>
              <a:p>
                <a:pPr algn="just"/>
                <a:r>
                  <a:rPr lang="en" altLang="zh-CN" dirty="0" err="1"/>
                  <a:t>LogGP</a:t>
                </a:r>
                <a:r>
                  <a:rPr lang="zh-CN" altLang="en-US" dirty="0"/>
                  <a:t> 模型对网络带宽建模无疑是更准确，发送单个消息是时间成本可表示为：</a:t>
                </a:r>
              </a:p>
              <a:p>
                <a:pPr marL="0" indent="0" algn="ctr">
                  <a:buNone/>
                </a:pPr>
                <a14:m>
                  <m:oMathPara xmlns:m="http://schemas.openxmlformats.org/officeDocument/2006/math">
                    <m:oMathParaPr>
                      <m:jc m:val="centerGroup"/>
                    </m:oMathParaPr>
                    <m:oMath xmlns:m="http://schemas.openxmlformats.org/officeDocument/2006/math">
                      <m:sSub>
                        <m:sSubPr>
                          <m:ctrlPr>
                            <a:rPr lang="en" altLang="zh-CN" sz="2400" i="1" dirty="0">
                              <a:latin typeface="Cambria Math" panose="02040503050406030204" pitchFamily="18" charset="0"/>
                            </a:rPr>
                          </m:ctrlPr>
                        </m:sSubPr>
                        <m:e>
                          <m:r>
                            <a:rPr lang="en" altLang="zh-CN" sz="2400" i="1" dirty="0">
                              <a:latin typeface="Cambria Math" panose="02040503050406030204" pitchFamily="18" charset="0"/>
                            </a:rPr>
                            <m:t>𝑇</m:t>
                          </m:r>
                        </m:e>
                        <m:sub>
                          <m:r>
                            <a:rPr lang="en" altLang="zh-CN" sz="2400" i="1" dirty="0">
                              <a:latin typeface="Cambria Math" panose="02040503050406030204" pitchFamily="18" charset="0"/>
                            </a:rPr>
                            <m:t>𝑝</m:t>
                          </m:r>
                          <m:r>
                            <a:rPr lang="en" altLang="zh-CN" sz="2400" i="1" dirty="0">
                              <a:latin typeface="Cambria Math" panose="02040503050406030204" pitchFamily="18" charset="0"/>
                            </a:rPr>
                            <m:t>2</m:t>
                          </m:r>
                          <m:r>
                            <a:rPr lang="en" altLang="zh-CN" sz="2400" i="1" dirty="0">
                              <a:latin typeface="Cambria Math" panose="02040503050406030204" pitchFamily="18" charset="0"/>
                            </a:rPr>
                            <m:t>𝑝</m:t>
                          </m:r>
                        </m:sub>
                      </m:sSub>
                      <m:r>
                        <a:rPr lang="en" altLang="zh-CN" sz="2400" i="1" dirty="0" smtClean="0">
                          <a:latin typeface="Cambria Math" panose="02040503050406030204" pitchFamily="18" charset="0"/>
                        </a:rPr>
                        <m:t>=2</m:t>
                      </m:r>
                      <m:r>
                        <a:rPr lang="en" altLang="zh-CN" sz="2400" i="1" dirty="0" smtClean="0">
                          <a:latin typeface="Cambria Math" panose="02040503050406030204" pitchFamily="18" charset="0"/>
                        </a:rPr>
                        <m:t>𝑜</m:t>
                      </m:r>
                      <m:r>
                        <a:rPr lang="en" altLang="zh-CN" sz="2400" i="1" dirty="0" smtClean="0">
                          <a:latin typeface="Cambria Math" panose="02040503050406030204" pitchFamily="18" charset="0"/>
                        </a:rPr>
                        <m:t>+</m:t>
                      </m:r>
                      <m:r>
                        <a:rPr lang="en" altLang="zh-CN" sz="2400" i="1" dirty="0" smtClean="0">
                          <a:latin typeface="Cambria Math" panose="02040503050406030204" pitchFamily="18" charset="0"/>
                        </a:rPr>
                        <m:t>𝐿</m:t>
                      </m:r>
                      <m:r>
                        <a:rPr lang="en" altLang="zh-CN" sz="2400" i="1" dirty="0" smtClean="0">
                          <a:latin typeface="Cambria Math" panose="02040503050406030204" pitchFamily="18" charset="0"/>
                        </a:rPr>
                        <m:t>+(</m:t>
                      </m:r>
                      <m:r>
                        <a:rPr lang="en" altLang="zh-CN" sz="2400" i="1" dirty="0" smtClean="0">
                          <a:latin typeface="Cambria Math" panose="02040503050406030204" pitchFamily="18" charset="0"/>
                        </a:rPr>
                        <m:t>𝑚</m:t>
                      </m:r>
                      <m:r>
                        <a:rPr lang="en" altLang="zh-CN" sz="2400" i="1" dirty="0" smtClean="0">
                          <a:latin typeface="Cambria Math" panose="02040503050406030204" pitchFamily="18" charset="0"/>
                        </a:rPr>
                        <m:t>−1)</m:t>
                      </m:r>
                      <m:r>
                        <a:rPr lang="en" altLang="zh-CN" sz="2400" i="1" dirty="0" smtClean="0">
                          <a:latin typeface="Cambria Math" panose="02040503050406030204" pitchFamily="18" charset="0"/>
                        </a:rPr>
                        <m:t>𝐺</m:t>
                      </m:r>
                    </m:oMath>
                  </m:oMathPara>
                </a14:m>
                <a:endParaRPr lang="en" altLang="zh-CN" sz="2400" dirty="0"/>
              </a:p>
              <a:p>
                <a:pPr algn="just"/>
                <a:r>
                  <a:rPr lang="zh-CN" altLang="en-US" dirty="0"/>
                  <a:t>发送 </a:t>
                </a:r>
                <a:r>
                  <a:rPr lang="en" altLang="zh-CN" dirty="0"/>
                  <a:t>n</a:t>
                </a:r>
                <a:r>
                  <a:rPr lang="zh-CN" altLang="en-US" dirty="0"/>
                  <a:t> 个消息为：</a:t>
                </a:r>
                <a:endParaRPr lang="en" altLang="zh-CN" dirty="0"/>
              </a:p>
              <a:p>
                <a:pPr marL="0" indent="0" algn="ctr">
                  <a:buNone/>
                </a:pPr>
                <a14:m>
                  <m:oMathPara xmlns:m="http://schemas.openxmlformats.org/officeDocument/2006/math">
                    <m:oMathParaPr>
                      <m:jc m:val="centerGroup"/>
                    </m:oMathParaPr>
                    <m:oMath xmlns:m="http://schemas.openxmlformats.org/officeDocument/2006/math">
                      <m:sSub>
                        <m:sSubPr>
                          <m:ctrlPr>
                            <a:rPr lang="en" altLang="zh-CN" sz="2400" i="1" dirty="0">
                              <a:latin typeface="Cambria Math" panose="02040503050406030204" pitchFamily="18" charset="0"/>
                            </a:rPr>
                          </m:ctrlPr>
                        </m:sSubPr>
                        <m:e>
                          <m:r>
                            <a:rPr lang="en" altLang="zh-CN" sz="2400" i="1" dirty="0">
                              <a:latin typeface="Cambria Math" panose="02040503050406030204" pitchFamily="18" charset="0"/>
                            </a:rPr>
                            <m:t>𝑇</m:t>
                          </m:r>
                        </m:e>
                        <m:sub>
                          <m:r>
                            <a:rPr lang="en" altLang="zh-CN" sz="2400" i="1" dirty="0">
                              <a:latin typeface="Cambria Math" panose="02040503050406030204" pitchFamily="18" charset="0"/>
                            </a:rPr>
                            <m:t>𝑝</m:t>
                          </m:r>
                          <m:r>
                            <a:rPr lang="en" altLang="zh-CN" sz="2400" i="1" dirty="0">
                              <a:latin typeface="Cambria Math" panose="02040503050406030204" pitchFamily="18" charset="0"/>
                            </a:rPr>
                            <m:t>2</m:t>
                          </m:r>
                          <m:r>
                            <a:rPr lang="en" altLang="zh-CN" sz="2400" i="1" dirty="0">
                              <a:latin typeface="Cambria Math" panose="02040503050406030204" pitchFamily="18" charset="0"/>
                            </a:rPr>
                            <m:t>𝑝</m:t>
                          </m:r>
                        </m:sub>
                      </m:sSub>
                      <m:r>
                        <a:rPr lang="en" altLang="zh-CN" sz="2400" i="1" dirty="0" smtClean="0">
                          <a:latin typeface="Cambria Math" panose="02040503050406030204" pitchFamily="18" charset="0"/>
                        </a:rPr>
                        <m:t>=2</m:t>
                      </m:r>
                      <m:r>
                        <a:rPr lang="en" altLang="zh-CN" sz="2400" i="1" dirty="0" smtClean="0">
                          <a:latin typeface="Cambria Math" panose="02040503050406030204" pitchFamily="18" charset="0"/>
                        </a:rPr>
                        <m:t>𝑜</m:t>
                      </m:r>
                      <m:r>
                        <a:rPr lang="en" altLang="zh-CN" sz="2400" i="1" dirty="0" smtClean="0">
                          <a:latin typeface="Cambria Math" panose="02040503050406030204" pitchFamily="18" charset="0"/>
                        </a:rPr>
                        <m:t>+</m:t>
                      </m:r>
                      <m:r>
                        <a:rPr lang="en" altLang="zh-CN" sz="2400" i="1" dirty="0" smtClean="0">
                          <a:latin typeface="Cambria Math" panose="02040503050406030204" pitchFamily="18" charset="0"/>
                        </a:rPr>
                        <m:t>𝑛</m:t>
                      </m:r>
                      <m:r>
                        <a:rPr lang="en" altLang="zh-CN" sz="2400" i="1" dirty="0" smtClean="0">
                          <a:latin typeface="Cambria Math" panose="02040503050406030204" pitchFamily="18" charset="0"/>
                        </a:rPr>
                        <m:t>∗(</m:t>
                      </m:r>
                      <m:r>
                        <a:rPr lang="en" altLang="zh-CN" sz="2400" i="1" dirty="0" smtClean="0">
                          <a:latin typeface="Cambria Math" panose="02040503050406030204" pitchFamily="18" charset="0"/>
                        </a:rPr>
                        <m:t>𝐿</m:t>
                      </m:r>
                      <m:r>
                        <a:rPr lang="en" altLang="zh-CN" sz="2400" i="1" dirty="0" smtClean="0">
                          <a:latin typeface="Cambria Math" panose="02040503050406030204" pitchFamily="18" charset="0"/>
                        </a:rPr>
                        <m:t>+(</m:t>
                      </m:r>
                      <m:r>
                        <a:rPr lang="en" altLang="zh-CN" sz="2400" i="1" dirty="0" smtClean="0">
                          <a:latin typeface="Cambria Math" panose="02040503050406030204" pitchFamily="18" charset="0"/>
                        </a:rPr>
                        <m:t>𝑚</m:t>
                      </m:r>
                      <m:r>
                        <a:rPr lang="en" altLang="zh-CN" sz="2400" i="1" dirty="0" smtClean="0">
                          <a:latin typeface="Cambria Math" panose="02040503050406030204" pitchFamily="18" charset="0"/>
                        </a:rPr>
                        <m:t>−1)</m:t>
                      </m:r>
                      <m:r>
                        <a:rPr lang="en" altLang="zh-CN" sz="2400" i="1" dirty="0" smtClean="0">
                          <a:latin typeface="Cambria Math" panose="02040503050406030204" pitchFamily="18" charset="0"/>
                        </a:rPr>
                        <m:t>𝐺</m:t>
                      </m:r>
                      <m:r>
                        <a:rPr lang="en" altLang="zh-CN" sz="2400" i="1" dirty="0" smtClean="0">
                          <a:latin typeface="Cambria Math" panose="02040503050406030204" pitchFamily="18" charset="0"/>
                        </a:rPr>
                        <m:t>)+(</m:t>
                      </m:r>
                      <m:r>
                        <a:rPr lang="en" altLang="zh-CN" sz="2400" i="1" dirty="0" smtClean="0">
                          <a:latin typeface="Cambria Math" panose="02040503050406030204" pitchFamily="18" charset="0"/>
                        </a:rPr>
                        <m:t>𝑛</m:t>
                      </m:r>
                      <m:r>
                        <a:rPr lang="en" altLang="zh-CN" sz="2400" i="1" dirty="0" smtClean="0">
                          <a:latin typeface="Cambria Math" panose="02040503050406030204" pitchFamily="18" charset="0"/>
                        </a:rPr>
                        <m:t>−1)∗</m:t>
                      </m:r>
                      <m:r>
                        <a:rPr lang="en" altLang="zh-CN" sz="2400" i="1" dirty="0" smtClean="0">
                          <a:latin typeface="Cambria Math" panose="02040503050406030204" pitchFamily="18" charset="0"/>
                        </a:rPr>
                        <m:t>𝑔</m:t>
                      </m:r>
                    </m:oMath>
                  </m:oMathPara>
                </a14:m>
                <a:endParaRPr lang="zh-CN" altLang="en-US" dirty="0"/>
              </a:p>
            </p:txBody>
          </p:sp>
        </mc:Choice>
        <mc:Fallback>
          <p:sp>
            <p:nvSpPr>
              <p:cNvPr id="3" name="内容占位符 2">
                <a:extLst>
                  <a:ext uri="{FF2B5EF4-FFF2-40B4-BE49-F238E27FC236}">
                    <a16:creationId xmlns:a16="http://schemas.microsoft.com/office/drawing/2014/main" id="{0CE35869-69B9-48C0-6B05-C72EFC486716}"/>
                  </a:ext>
                </a:extLst>
              </p:cNvPr>
              <p:cNvSpPr>
                <a:spLocks noGrp="1" noRot="1" noChangeAspect="1" noMove="1" noResize="1" noEditPoints="1" noAdjustHandles="1" noChangeArrowheads="1" noChangeShapeType="1" noTextEdit="1"/>
              </p:cNvSpPr>
              <p:nvPr>
                <p:ph sz="half" idx="1"/>
              </p:nvPr>
            </p:nvSpPr>
            <p:spPr>
              <a:blipFill>
                <a:blip r:embed="rId2"/>
                <a:stretch>
                  <a:fillRect l="-3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06991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F68C212-104B-C92F-F4D8-1BE2190A29BD}"/>
              </a:ext>
            </a:extLst>
          </p:cNvPr>
          <p:cNvSpPr>
            <a:spLocks noGrp="1"/>
          </p:cNvSpPr>
          <p:nvPr>
            <p:ph sz="half" idx="1"/>
          </p:nvPr>
        </p:nvSpPr>
        <p:spPr/>
        <p:txBody>
          <a:bodyPr>
            <a:normAutofit/>
          </a:bodyPr>
          <a:lstStyle/>
          <a:p>
            <a:r>
              <a:rPr kumimoji="1" lang="en-US" altLang="zh-CN" dirty="0"/>
              <a:t>03.</a:t>
            </a:r>
            <a:r>
              <a:rPr lang="zh-CN" altLang="en-US" dirty="0"/>
              <a:t>集合通信算法带宽</a:t>
            </a:r>
            <a:r>
              <a:rPr kumimoji="1" lang="zh-CN" altLang="en-US" dirty="0"/>
              <a:t>影响因素</a:t>
            </a:r>
            <a:endParaRPr kumimoji="1" lang="en-US" altLang="zh-CN" dirty="0"/>
          </a:p>
        </p:txBody>
      </p:sp>
    </p:spTree>
    <p:extLst>
      <p:ext uri="{BB962C8B-B14F-4D97-AF65-F5344CB8AC3E}">
        <p14:creationId xmlns:p14="http://schemas.microsoft.com/office/powerpoint/2010/main" val="2028096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DF589C8-7171-9D4C-8561-63CC48FB95A6}"/>
              </a:ext>
            </a:extLst>
          </p:cNvPr>
          <p:cNvSpPr>
            <a:spLocks noGrp="1"/>
          </p:cNvSpPr>
          <p:nvPr>
            <p:ph type="title"/>
          </p:nvPr>
        </p:nvSpPr>
        <p:spPr/>
        <p:txBody>
          <a:bodyPr/>
          <a:lstStyle/>
          <a:p>
            <a:r>
              <a:rPr lang="zh-CN" altLang="en-US" dirty="0"/>
              <a:t>大模型典型通信模型</a:t>
            </a:r>
          </a:p>
        </p:txBody>
      </p:sp>
      <p:graphicFrame>
        <p:nvGraphicFramePr>
          <p:cNvPr id="9" name="内容占位符 8">
            <a:extLst>
              <a:ext uri="{FF2B5EF4-FFF2-40B4-BE49-F238E27FC236}">
                <a16:creationId xmlns:a16="http://schemas.microsoft.com/office/drawing/2014/main" id="{E4F8E913-036E-764C-847B-BD6F296FF991}"/>
              </a:ext>
            </a:extLst>
          </p:cNvPr>
          <p:cNvGraphicFramePr>
            <a:graphicFrameLocks noGrp="1"/>
          </p:cNvGraphicFramePr>
          <p:nvPr>
            <p:ph sz="half" idx="1"/>
            <p:extLst>
              <p:ext uri="{D42A27DB-BD31-4B8C-83A1-F6EECF244321}">
                <p14:modId xmlns:p14="http://schemas.microsoft.com/office/powerpoint/2010/main" val="2715773772"/>
              </p:ext>
            </p:extLst>
          </p:nvPr>
        </p:nvGraphicFramePr>
        <p:xfrm>
          <a:off x="1203677" y="4108996"/>
          <a:ext cx="9952005" cy="2213450"/>
        </p:xfrm>
        <a:graphic>
          <a:graphicData uri="http://schemas.openxmlformats.org/drawingml/2006/table">
            <a:tbl>
              <a:tblPr firstRow="1" bandRow="1">
                <a:tableStyleId>{5940675A-B579-460E-94D1-54222C63F5DA}</a:tableStyleId>
              </a:tblPr>
              <a:tblGrid>
                <a:gridCol w="706404">
                  <a:extLst>
                    <a:ext uri="{9D8B030D-6E8A-4147-A177-3AD203B41FA5}">
                      <a16:colId xmlns:a16="http://schemas.microsoft.com/office/drawing/2014/main" val="3332076270"/>
                    </a:ext>
                  </a:extLst>
                </a:gridCol>
                <a:gridCol w="3027680">
                  <a:extLst>
                    <a:ext uri="{9D8B030D-6E8A-4147-A177-3AD203B41FA5}">
                      <a16:colId xmlns:a16="http://schemas.microsoft.com/office/drawing/2014/main" val="1484055343"/>
                    </a:ext>
                  </a:extLst>
                </a:gridCol>
                <a:gridCol w="1564640">
                  <a:extLst>
                    <a:ext uri="{9D8B030D-6E8A-4147-A177-3AD203B41FA5}">
                      <a16:colId xmlns:a16="http://schemas.microsoft.com/office/drawing/2014/main" val="1002612763"/>
                    </a:ext>
                  </a:extLst>
                </a:gridCol>
                <a:gridCol w="1158240">
                  <a:extLst>
                    <a:ext uri="{9D8B030D-6E8A-4147-A177-3AD203B41FA5}">
                      <a16:colId xmlns:a16="http://schemas.microsoft.com/office/drawing/2014/main" val="3403795472"/>
                    </a:ext>
                  </a:extLst>
                </a:gridCol>
                <a:gridCol w="3495041">
                  <a:extLst>
                    <a:ext uri="{9D8B030D-6E8A-4147-A177-3AD203B41FA5}">
                      <a16:colId xmlns:a16="http://schemas.microsoft.com/office/drawing/2014/main" val="272689698"/>
                    </a:ext>
                  </a:extLst>
                </a:gridCol>
              </a:tblGrid>
              <a:tr h="442690">
                <a:tc>
                  <a:txBody>
                    <a:bodyPr/>
                    <a:lstStyle/>
                    <a:p>
                      <a:pPr algn="ctr"/>
                      <a:r>
                        <a:rPr lang="zh-CN" altLang="en-US" sz="1400" b="1" dirty="0"/>
                        <a:t>类型</a:t>
                      </a:r>
                    </a:p>
                  </a:txBody>
                  <a:tcPr anchor="ctr">
                    <a:solidFill>
                      <a:srgbClr val="92D050"/>
                    </a:solidFill>
                  </a:tcPr>
                </a:tc>
                <a:tc>
                  <a:txBody>
                    <a:bodyPr/>
                    <a:lstStyle/>
                    <a:p>
                      <a:pPr algn="ctr"/>
                      <a:r>
                        <a:rPr lang="zh-CN" altLang="en-US" sz="1400" b="1" dirty="0"/>
                        <a:t>操作</a:t>
                      </a:r>
                    </a:p>
                  </a:txBody>
                  <a:tcPr anchor="ctr">
                    <a:solidFill>
                      <a:srgbClr val="92D050"/>
                    </a:solidFill>
                  </a:tcPr>
                </a:tc>
                <a:tc>
                  <a:txBody>
                    <a:bodyPr/>
                    <a:lstStyle/>
                    <a:p>
                      <a:pPr algn="ctr"/>
                      <a:r>
                        <a:rPr lang="zh-CN" altLang="en-US" sz="1400" b="1" dirty="0"/>
                        <a:t>节点规模</a:t>
                      </a:r>
                    </a:p>
                  </a:txBody>
                  <a:tcPr anchor="ctr">
                    <a:solidFill>
                      <a:srgbClr val="92D050"/>
                    </a:solidFill>
                  </a:tcPr>
                </a:tc>
                <a:tc>
                  <a:txBody>
                    <a:bodyPr/>
                    <a:lstStyle/>
                    <a:p>
                      <a:pPr algn="ctr"/>
                      <a:r>
                        <a:rPr lang="zh-CN" altLang="en-US" sz="1400" b="1" dirty="0"/>
                        <a:t>数据量</a:t>
                      </a:r>
                    </a:p>
                  </a:txBody>
                  <a:tcPr anchor="ctr">
                    <a:solidFill>
                      <a:srgbClr val="92D050"/>
                    </a:solidFill>
                  </a:tcPr>
                </a:tc>
                <a:tc>
                  <a:txBody>
                    <a:bodyPr/>
                    <a:lstStyle/>
                    <a:p>
                      <a:pPr algn="ctr"/>
                      <a:r>
                        <a:rPr lang="zh-CN" altLang="en-US" sz="1400" b="1" dirty="0"/>
                        <a:t>备注</a:t>
                      </a:r>
                    </a:p>
                  </a:txBody>
                  <a:tcPr anchor="ctr">
                    <a:solidFill>
                      <a:srgbClr val="92D050"/>
                    </a:solidFill>
                  </a:tcPr>
                </a:tc>
                <a:extLst>
                  <a:ext uri="{0D108BD9-81ED-4DB2-BD59-A6C34878D82A}">
                    <a16:rowId xmlns:a16="http://schemas.microsoft.com/office/drawing/2014/main" val="1264383421"/>
                  </a:ext>
                </a:extLst>
              </a:tr>
              <a:tr h="442690">
                <a:tc>
                  <a:txBody>
                    <a:bodyPr/>
                    <a:lstStyle/>
                    <a:p>
                      <a:r>
                        <a:rPr lang="en-US" altLang="zh-CN" sz="1400" dirty="0">
                          <a:solidFill>
                            <a:srgbClr val="1D1D1A"/>
                          </a:solidFill>
                          <a:latin typeface="Gill Sans MT" panose="020B0502020104020203" pitchFamily="34" charset="0"/>
                        </a:rPr>
                        <a:t>TP</a:t>
                      </a:r>
                      <a:endParaRPr lang="zh-CN" altLang="en-US" sz="1400" dirty="0">
                        <a:solidFill>
                          <a:srgbClr val="1D1D1A"/>
                        </a:solidFill>
                        <a:latin typeface="Gill Sans MT" panose="020B0502020104020203" pitchFamily="34" charset="0"/>
                      </a:endParaRPr>
                    </a:p>
                  </a:txBody>
                  <a:tcPr anchor="ctr"/>
                </a:tc>
                <a:tc>
                  <a:txBody>
                    <a:bodyPr/>
                    <a:lstStyle/>
                    <a:p>
                      <a:r>
                        <a:rPr lang="en-US" altLang="zh-CN" sz="1400" dirty="0">
                          <a:solidFill>
                            <a:srgbClr val="1D1D1A"/>
                          </a:solidFill>
                          <a:latin typeface="Gill Sans MT" panose="020B0502020104020203" pitchFamily="34" charset="0"/>
                        </a:rPr>
                        <a:t>allreduce</a:t>
                      </a:r>
                      <a:r>
                        <a:rPr lang="zh-CN" altLang="en-US" sz="1400" dirty="0">
                          <a:solidFill>
                            <a:srgbClr val="1D1D1A"/>
                          </a:solidFill>
                          <a:latin typeface="Gill Sans MT" panose="020B0502020104020203" pitchFamily="34" charset="0"/>
                        </a:rPr>
                        <a:t>、</a:t>
                      </a:r>
                      <a:r>
                        <a:rPr lang="en-US" altLang="zh-CN" sz="1400" dirty="0" err="1">
                          <a:solidFill>
                            <a:srgbClr val="1D1D1A"/>
                          </a:solidFill>
                          <a:latin typeface="Gill Sans MT" panose="020B0502020104020203" pitchFamily="34" charset="0"/>
                        </a:rPr>
                        <a:t>allgather</a:t>
                      </a:r>
                      <a:r>
                        <a:rPr lang="zh-CN" altLang="en-US" sz="1400" dirty="0">
                          <a:solidFill>
                            <a:srgbClr val="1D1D1A"/>
                          </a:solidFill>
                          <a:latin typeface="Gill Sans MT" panose="020B0502020104020203" pitchFamily="34" charset="0"/>
                        </a:rPr>
                        <a:t>、</a:t>
                      </a:r>
                      <a:r>
                        <a:rPr lang="en-US" altLang="zh-CN" sz="1400" dirty="0" err="1">
                          <a:solidFill>
                            <a:srgbClr val="1D1D1A"/>
                          </a:solidFill>
                          <a:latin typeface="Gill Sans MT" panose="020B0502020104020203" pitchFamily="34" charset="0"/>
                        </a:rPr>
                        <a:t>reducescatter</a:t>
                      </a:r>
                      <a:endParaRPr lang="en-US" altLang="zh-CN" sz="1400" dirty="0">
                        <a:solidFill>
                          <a:srgbClr val="1D1D1A"/>
                        </a:solidFill>
                        <a:latin typeface="Gill Sans MT" panose="020B0502020104020203" pitchFamily="34" charset="0"/>
                      </a:endParaRPr>
                    </a:p>
                  </a:txBody>
                  <a:tcPr anchor="ctr"/>
                </a:tc>
                <a:tc>
                  <a:txBody>
                    <a:bodyPr/>
                    <a:lstStyle/>
                    <a:p>
                      <a:r>
                        <a:rPr lang="en-US" altLang="zh-CN" sz="1400" dirty="0">
                          <a:solidFill>
                            <a:srgbClr val="1D1D1A"/>
                          </a:solidFill>
                          <a:latin typeface="Gill Sans MT" panose="020B0502020104020203" pitchFamily="34" charset="0"/>
                        </a:rPr>
                        <a:t>64chip</a:t>
                      </a:r>
                      <a:endParaRPr lang="zh-CN" altLang="en-US" sz="1400" dirty="0">
                        <a:solidFill>
                          <a:srgbClr val="1D1D1A"/>
                        </a:solidFill>
                        <a:latin typeface="Gill Sans MT" panose="020B0502020104020203" pitchFamily="34" charset="0"/>
                      </a:endParaRPr>
                    </a:p>
                  </a:txBody>
                  <a:tcPr anchor="ctr"/>
                </a:tc>
                <a:tc>
                  <a:txBody>
                    <a:bodyPr/>
                    <a:lstStyle/>
                    <a:p>
                      <a:r>
                        <a:rPr lang="en-US" altLang="zh-CN" sz="1400" dirty="0">
                          <a:solidFill>
                            <a:srgbClr val="1D1D1A"/>
                          </a:solidFill>
                          <a:latin typeface="Gill Sans MT" panose="020B0502020104020203" pitchFamily="34" charset="0"/>
                        </a:rPr>
                        <a:t>MB-GB</a:t>
                      </a:r>
                      <a:endParaRPr lang="zh-CN" altLang="en-US" sz="1400" dirty="0">
                        <a:solidFill>
                          <a:srgbClr val="1D1D1A"/>
                        </a:solidFill>
                        <a:latin typeface="Gill Sans MT" panose="020B0502020104020203" pitchFamily="34" charset="0"/>
                      </a:endParaRPr>
                    </a:p>
                  </a:txBody>
                  <a:tcPr anchor="ctr"/>
                </a:tc>
                <a:tc>
                  <a:txBody>
                    <a:bodyPr/>
                    <a:lstStyle/>
                    <a:p>
                      <a:r>
                        <a:rPr lang="en-US" altLang="zh-CN" sz="1400" dirty="0">
                          <a:solidFill>
                            <a:srgbClr val="1D1D1A"/>
                          </a:solidFill>
                          <a:latin typeface="Gill Sans MT" panose="020B0502020104020203" pitchFamily="34" charset="0"/>
                        </a:rPr>
                        <a:t>Matmul</a:t>
                      </a:r>
                      <a:r>
                        <a:rPr lang="zh-CN" altLang="en-US" sz="1400" dirty="0">
                          <a:solidFill>
                            <a:srgbClr val="1D1D1A"/>
                          </a:solidFill>
                          <a:latin typeface="Gill Sans MT" panose="020B0502020104020203" pitchFamily="34" charset="0"/>
                        </a:rPr>
                        <a:t>流水，隐藏部分通信</a:t>
                      </a:r>
                    </a:p>
                  </a:txBody>
                  <a:tcPr anchor="ctr"/>
                </a:tc>
                <a:extLst>
                  <a:ext uri="{0D108BD9-81ED-4DB2-BD59-A6C34878D82A}">
                    <a16:rowId xmlns:a16="http://schemas.microsoft.com/office/drawing/2014/main" val="119042041"/>
                  </a:ext>
                </a:extLst>
              </a:tr>
              <a:tr h="442690">
                <a:tc>
                  <a:txBody>
                    <a:bodyPr/>
                    <a:lstStyle/>
                    <a:p>
                      <a:r>
                        <a:rPr lang="en-US" altLang="zh-CN" sz="1400" dirty="0">
                          <a:solidFill>
                            <a:srgbClr val="1D1D1A"/>
                          </a:solidFill>
                          <a:latin typeface="Gill Sans MT" panose="020B0502020104020203" pitchFamily="34" charset="0"/>
                        </a:rPr>
                        <a:t>PP</a:t>
                      </a:r>
                      <a:endParaRPr lang="zh-CN" altLang="en-US" sz="1400" dirty="0">
                        <a:solidFill>
                          <a:srgbClr val="1D1D1A"/>
                        </a:solidFill>
                        <a:latin typeface="Gill Sans MT" panose="020B0502020104020203" pitchFamily="34" charset="0"/>
                      </a:endParaRPr>
                    </a:p>
                  </a:txBody>
                  <a:tcPr anchor="ctr"/>
                </a:tc>
                <a:tc>
                  <a:txBody>
                    <a:bodyPr/>
                    <a:lstStyle/>
                    <a:p>
                      <a:r>
                        <a:rPr lang="en-US" altLang="zh-CN" sz="1400" dirty="0">
                          <a:solidFill>
                            <a:srgbClr val="1D1D1A"/>
                          </a:solidFill>
                          <a:latin typeface="Gill Sans MT" panose="020B0502020104020203" pitchFamily="34" charset="0"/>
                        </a:rPr>
                        <a:t>Send/Recv</a:t>
                      </a:r>
                      <a:endParaRPr lang="zh-CN" altLang="en-US" sz="1400" dirty="0">
                        <a:solidFill>
                          <a:srgbClr val="1D1D1A"/>
                        </a:solidFill>
                        <a:latin typeface="Gill Sans MT" panose="020B0502020104020203" pitchFamily="34" charset="0"/>
                      </a:endParaRPr>
                    </a:p>
                  </a:txBody>
                  <a:tcPr anchor="ctr"/>
                </a:tc>
                <a:tc>
                  <a:txBody>
                    <a:bodyPr/>
                    <a:lstStyle/>
                    <a:p>
                      <a:r>
                        <a:rPr lang="en-US" altLang="zh-CN" sz="1400" dirty="0">
                          <a:solidFill>
                            <a:srgbClr val="1D1D1A"/>
                          </a:solidFill>
                          <a:latin typeface="Gill Sans MT" panose="020B0502020104020203" pitchFamily="34" charset="0"/>
                        </a:rPr>
                        <a:t>2chip</a:t>
                      </a:r>
                      <a:endParaRPr lang="zh-CN" altLang="en-US" sz="1400" dirty="0">
                        <a:solidFill>
                          <a:srgbClr val="1D1D1A"/>
                        </a:solidFill>
                        <a:latin typeface="Gill Sans MT" panose="020B0502020104020203" pitchFamily="34" charset="0"/>
                      </a:endParaRPr>
                    </a:p>
                  </a:txBody>
                  <a:tcPr anchor="ctr"/>
                </a:tc>
                <a:tc>
                  <a:txBody>
                    <a:bodyPr/>
                    <a:lstStyle/>
                    <a:p>
                      <a:r>
                        <a:rPr lang="en-US" altLang="zh-CN" sz="1400" dirty="0">
                          <a:solidFill>
                            <a:srgbClr val="1D1D1A"/>
                          </a:solidFill>
                          <a:latin typeface="Gill Sans MT" panose="020B0502020104020203" pitchFamily="34" charset="0"/>
                        </a:rPr>
                        <a:t>KB-MB</a:t>
                      </a:r>
                      <a:endParaRPr lang="zh-CN" altLang="en-US" sz="1400" dirty="0">
                        <a:solidFill>
                          <a:srgbClr val="1D1D1A"/>
                        </a:solidFill>
                        <a:latin typeface="Gill Sans MT" panose="020B0502020104020203" pitchFamily="34" charset="0"/>
                      </a:endParaRPr>
                    </a:p>
                  </a:txBody>
                  <a:tcPr anchor="ctr"/>
                </a:tc>
                <a:tc>
                  <a:txBody>
                    <a:bodyPr/>
                    <a:lstStyle/>
                    <a:p>
                      <a:r>
                        <a:rPr lang="zh-CN" altLang="en-US" sz="1400" dirty="0">
                          <a:solidFill>
                            <a:srgbClr val="1D1D1A"/>
                          </a:solidFill>
                          <a:latin typeface="Gill Sans MT" panose="020B0502020104020203" pitchFamily="34" charset="0"/>
                        </a:rPr>
                        <a:t>可隐藏流水</a:t>
                      </a:r>
                    </a:p>
                  </a:txBody>
                  <a:tcPr anchor="ctr"/>
                </a:tc>
                <a:extLst>
                  <a:ext uri="{0D108BD9-81ED-4DB2-BD59-A6C34878D82A}">
                    <a16:rowId xmlns:a16="http://schemas.microsoft.com/office/drawing/2014/main" val="2598277149"/>
                  </a:ext>
                </a:extLst>
              </a:tr>
              <a:tr h="442690">
                <a:tc>
                  <a:txBody>
                    <a:bodyPr/>
                    <a:lstStyle/>
                    <a:p>
                      <a:r>
                        <a:rPr lang="en-US" altLang="zh-CN" sz="1400" dirty="0">
                          <a:solidFill>
                            <a:srgbClr val="1D1D1A"/>
                          </a:solidFill>
                          <a:latin typeface="Gill Sans MT" panose="020B0502020104020203" pitchFamily="34" charset="0"/>
                        </a:rPr>
                        <a:t>DP</a:t>
                      </a:r>
                      <a:endParaRPr lang="zh-CN" altLang="en-US" sz="1400" dirty="0">
                        <a:solidFill>
                          <a:srgbClr val="1D1D1A"/>
                        </a:solidFill>
                        <a:latin typeface="Gill Sans MT" panose="020B0502020104020203" pitchFamily="34" charset="0"/>
                      </a:endParaRPr>
                    </a:p>
                  </a:txBody>
                  <a:tcPr anchor="ctr"/>
                </a:tc>
                <a:tc>
                  <a:txBody>
                    <a:bodyPr/>
                    <a:lstStyle/>
                    <a:p>
                      <a:r>
                        <a:rPr lang="en-US" altLang="zh-CN" sz="1400" dirty="0">
                          <a:solidFill>
                            <a:srgbClr val="1D1D1A"/>
                          </a:solidFill>
                          <a:latin typeface="Gill Sans MT" panose="020B0502020104020203" pitchFamily="34" charset="0"/>
                        </a:rPr>
                        <a:t>allreduce</a:t>
                      </a:r>
                      <a:endParaRPr lang="zh-CN" altLang="en-US" sz="1400" dirty="0">
                        <a:solidFill>
                          <a:srgbClr val="1D1D1A"/>
                        </a:solidFill>
                        <a:latin typeface="Gill Sans MT" panose="020B0502020104020203" pitchFamily="34" charset="0"/>
                      </a:endParaRPr>
                    </a:p>
                  </a:txBody>
                  <a:tcPr anchor="ctr"/>
                </a:tc>
                <a:tc>
                  <a:txBody>
                    <a:bodyPr/>
                    <a:lstStyle/>
                    <a:p>
                      <a:r>
                        <a:rPr lang="en-US" altLang="zh-CN" sz="1400" dirty="0">
                          <a:solidFill>
                            <a:srgbClr val="1D1D1A"/>
                          </a:solidFill>
                          <a:latin typeface="Gill Sans MT" panose="020B0502020104020203" pitchFamily="34" charset="0"/>
                        </a:rPr>
                        <a:t>1000+</a:t>
                      </a:r>
                      <a:r>
                        <a:rPr lang="zh-CN" altLang="en-US" sz="1400" dirty="0">
                          <a:solidFill>
                            <a:srgbClr val="1D1D1A"/>
                          </a:solidFill>
                          <a:latin typeface="Gill Sans MT" panose="020B0502020104020203" pitchFamily="34" charset="0"/>
                        </a:rPr>
                        <a:t> </a:t>
                      </a:r>
                      <a:r>
                        <a:rPr lang="en-US" altLang="zh-CN" sz="1400" dirty="0">
                          <a:solidFill>
                            <a:srgbClr val="1D1D1A"/>
                          </a:solidFill>
                          <a:latin typeface="Gill Sans MT" panose="020B0502020104020203" pitchFamily="34" charset="0"/>
                        </a:rPr>
                        <a:t>chip</a:t>
                      </a:r>
                      <a:endParaRPr lang="zh-CN" altLang="en-US" sz="1400" dirty="0">
                        <a:solidFill>
                          <a:srgbClr val="1D1D1A"/>
                        </a:solidFill>
                        <a:latin typeface="Gill Sans MT" panose="020B0502020104020203" pitchFamily="34" charset="0"/>
                      </a:endParaRPr>
                    </a:p>
                  </a:txBody>
                  <a:tcPr anchor="ctr"/>
                </a:tc>
                <a:tc>
                  <a:txBody>
                    <a:bodyPr/>
                    <a:lstStyle/>
                    <a:p>
                      <a:r>
                        <a:rPr lang="en-US" altLang="zh-CN" sz="1400" dirty="0">
                          <a:solidFill>
                            <a:srgbClr val="1D1D1A"/>
                          </a:solidFill>
                          <a:latin typeface="Gill Sans MT" panose="020B0502020104020203" pitchFamily="34" charset="0"/>
                        </a:rPr>
                        <a:t>GB</a:t>
                      </a:r>
                      <a:endParaRPr lang="zh-CN" altLang="en-US" sz="1400" dirty="0">
                        <a:solidFill>
                          <a:srgbClr val="1D1D1A"/>
                        </a:solidFill>
                        <a:latin typeface="Gill Sans MT" panose="020B0502020104020203" pitchFamily="34" charset="0"/>
                      </a:endParaRPr>
                    </a:p>
                  </a:txBody>
                  <a:tcPr anchor="ctr"/>
                </a:tc>
                <a:tc>
                  <a:txBody>
                    <a:bodyPr/>
                    <a:lstStyle/>
                    <a:p>
                      <a:r>
                        <a:rPr lang="zh-CN" altLang="en-US" sz="1400" dirty="0">
                          <a:solidFill>
                            <a:srgbClr val="1D1D1A"/>
                          </a:solidFill>
                          <a:latin typeface="Gill Sans MT" panose="020B0502020104020203" pitchFamily="34" charset="0"/>
                        </a:rPr>
                        <a:t>计算通信重叠，可隐藏流水</a:t>
                      </a:r>
                    </a:p>
                  </a:txBody>
                  <a:tcPr anchor="ctr"/>
                </a:tc>
                <a:extLst>
                  <a:ext uri="{0D108BD9-81ED-4DB2-BD59-A6C34878D82A}">
                    <a16:rowId xmlns:a16="http://schemas.microsoft.com/office/drawing/2014/main" val="1739121602"/>
                  </a:ext>
                </a:extLst>
              </a:tr>
              <a:tr h="442690">
                <a:tc>
                  <a:txBody>
                    <a:bodyPr/>
                    <a:lstStyle/>
                    <a:p>
                      <a:r>
                        <a:rPr lang="en-US" altLang="zh-CN" sz="1400" dirty="0">
                          <a:solidFill>
                            <a:srgbClr val="1D1D1A"/>
                          </a:solidFill>
                          <a:latin typeface="Gill Sans MT" panose="020B0502020104020203" pitchFamily="34" charset="0"/>
                        </a:rPr>
                        <a:t>EP</a:t>
                      </a:r>
                      <a:endParaRPr lang="zh-CN" altLang="en-US" sz="1400" dirty="0">
                        <a:solidFill>
                          <a:srgbClr val="1D1D1A"/>
                        </a:solidFill>
                        <a:latin typeface="Gill Sans MT" panose="020B0502020104020203" pitchFamily="34" charset="0"/>
                      </a:endParaRPr>
                    </a:p>
                  </a:txBody>
                  <a:tcPr anchor="ctr"/>
                </a:tc>
                <a:tc>
                  <a:txBody>
                    <a:bodyPr/>
                    <a:lstStyle/>
                    <a:p>
                      <a:r>
                        <a:rPr lang="en-US" altLang="zh-CN" sz="1400" dirty="0">
                          <a:solidFill>
                            <a:srgbClr val="1D1D1A"/>
                          </a:solidFill>
                          <a:latin typeface="Gill Sans MT" panose="020B0502020104020203" pitchFamily="34" charset="0"/>
                        </a:rPr>
                        <a:t>all2all</a:t>
                      </a:r>
                      <a:endParaRPr lang="zh-CN" altLang="en-US" sz="1400" dirty="0">
                        <a:solidFill>
                          <a:srgbClr val="1D1D1A"/>
                        </a:solidFill>
                        <a:latin typeface="Gill Sans MT" panose="020B0502020104020203" pitchFamily="34" charset="0"/>
                      </a:endParaRPr>
                    </a:p>
                  </a:txBody>
                  <a:tcPr anchor="ctr"/>
                </a:tc>
                <a:tc>
                  <a:txBody>
                    <a:bodyPr/>
                    <a:lstStyle/>
                    <a:p>
                      <a:r>
                        <a:rPr lang="en-US" altLang="zh-CN" sz="1400" dirty="0">
                          <a:solidFill>
                            <a:srgbClr val="1D1D1A"/>
                          </a:solidFill>
                          <a:latin typeface="Gill Sans MT" panose="020B0502020104020203" pitchFamily="34" charset="0"/>
                        </a:rPr>
                        <a:t>256chip</a:t>
                      </a:r>
                      <a:endParaRPr lang="zh-CN" altLang="en-US" sz="1400" dirty="0">
                        <a:solidFill>
                          <a:srgbClr val="1D1D1A"/>
                        </a:solidFill>
                        <a:latin typeface="Gill Sans MT" panose="020B0502020104020203" pitchFamily="34" charset="0"/>
                      </a:endParaRPr>
                    </a:p>
                  </a:txBody>
                  <a:tcPr anchor="ctr"/>
                </a:tc>
                <a:tc>
                  <a:txBody>
                    <a:bodyPr/>
                    <a:lstStyle/>
                    <a:p>
                      <a:r>
                        <a:rPr lang="en-US" altLang="zh-CN" sz="1400" dirty="0">
                          <a:solidFill>
                            <a:srgbClr val="1D1D1A"/>
                          </a:solidFill>
                          <a:latin typeface="Gill Sans MT" panose="020B0502020104020203" pitchFamily="34" charset="0"/>
                        </a:rPr>
                        <a:t>KB-MB</a:t>
                      </a:r>
                      <a:endParaRPr lang="zh-CN" altLang="en-US" sz="1400" dirty="0">
                        <a:solidFill>
                          <a:srgbClr val="1D1D1A"/>
                        </a:solidFill>
                        <a:latin typeface="Gill Sans MT" panose="020B0502020104020203" pitchFamily="34" charset="0"/>
                      </a:endParaRPr>
                    </a:p>
                  </a:txBody>
                  <a:tcPr anchor="ctr"/>
                </a:tc>
                <a:tc>
                  <a:txBody>
                    <a:bodyPr/>
                    <a:lstStyle/>
                    <a:p>
                      <a:r>
                        <a:rPr lang="zh-CN" altLang="en-US" sz="1400" dirty="0">
                          <a:solidFill>
                            <a:srgbClr val="1D1D1A"/>
                          </a:solidFill>
                          <a:latin typeface="Gill Sans MT" panose="020B0502020104020203" pitchFamily="34" charset="0"/>
                        </a:rPr>
                        <a:t>计算通信串行，不可隐藏</a:t>
                      </a:r>
                    </a:p>
                  </a:txBody>
                  <a:tcPr anchor="ctr"/>
                </a:tc>
                <a:extLst>
                  <a:ext uri="{0D108BD9-81ED-4DB2-BD59-A6C34878D82A}">
                    <a16:rowId xmlns:a16="http://schemas.microsoft.com/office/drawing/2014/main" val="1032524298"/>
                  </a:ext>
                </a:extLst>
              </a:tr>
            </a:tbl>
          </a:graphicData>
        </a:graphic>
      </p:graphicFrame>
      <p:pic>
        <p:nvPicPr>
          <p:cNvPr id="2" name="图片 1">
            <a:extLst>
              <a:ext uri="{FF2B5EF4-FFF2-40B4-BE49-F238E27FC236}">
                <a16:creationId xmlns:a16="http://schemas.microsoft.com/office/drawing/2014/main" id="{764407B6-EE1F-76E7-CB84-6596DF2AF3BB}"/>
              </a:ext>
            </a:extLst>
          </p:cNvPr>
          <p:cNvPicPr>
            <a:picLocks noChangeAspect="1"/>
          </p:cNvPicPr>
          <p:nvPr/>
        </p:nvPicPr>
        <p:blipFill>
          <a:blip r:embed="rId2"/>
          <a:stretch>
            <a:fillRect/>
          </a:stretch>
        </p:blipFill>
        <p:spPr>
          <a:xfrm>
            <a:off x="1203677" y="1160304"/>
            <a:ext cx="9789407" cy="2728588"/>
          </a:xfrm>
          <a:prstGeom prst="rect">
            <a:avLst/>
          </a:prstGeom>
        </p:spPr>
      </p:pic>
    </p:spTree>
    <p:extLst>
      <p:ext uri="{BB962C8B-B14F-4D97-AF65-F5344CB8AC3E}">
        <p14:creationId xmlns:p14="http://schemas.microsoft.com/office/powerpoint/2010/main" val="3239933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B329022-CD53-A646-81B8-7610EED1EA9A}"/>
              </a:ext>
            </a:extLst>
          </p:cNvPr>
          <p:cNvSpPr>
            <a:spLocks noGrp="1"/>
          </p:cNvSpPr>
          <p:nvPr>
            <p:ph type="title"/>
          </p:nvPr>
        </p:nvSpPr>
        <p:spPr/>
        <p:txBody>
          <a:bodyPr/>
          <a:lstStyle/>
          <a:p>
            <a:r>
              <a:rPr lang="zh-CN" altLang="en-US" dirty="0"/>
              <a:t>集合通信算法带宽</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7B4E9ED8-756E-EF4E-BD90-24C440EC1186}"/>
                  </a:ext>
                </a:extLst>
              </p:cNvPr>
              <p:cNvSpPr>
                <a:spLocks noGrp="1"/>
              </p:cNvSpPr>
              <p:nvPr>
                <p:ph sz="half" idx="1"/>
              </p:nvPr>
            </p:nvSpPr>
            <p:spPr/>
            <p:txBody>
              <a:bodyPr/>
              <a:lstStyle/>
              <a:p>
                <a:r>
                  <a:rPr kumimoji="1" lang="zh-CN" altLang="en-US" dirty="0">
                    <a:latin typeface="Cambria Math" panose="02040503050406030204" pitchFamily="18" charset="0"/>
                  </a:rPr>
                  <a:t>集合通信算法带宽 </a:t>
                </a:r>
                <a:r>
                  <a:rPr kumimoji="1" lang="en-US" altLang="zh-CN" dirty="0">
                    <a:latin typeface="Cambria Math" panose="02040503050406030204" pitchFamily="18" charset="0"/>
                  </a:rPr>
                  <a:t>=</a:t>
                </a:r>
                <a:r>
                  <a:rPr kumimoji="1" lang="zh-CN" altLang="en-US" dirty="0">
                    <a:latin typeface="Cambria Math" panose="02040503050406030204" pitchFamily="18" charset="0"/>
                  </a:rPr>
                  <a:t> </a:t>
                </a:r>
                <a14:m>
                  <m:oMath xmlns:m="http://schemas.openxmlformats.org/officeDocument/2006/math">
                    <m:f>
                      <m:fPr>
                        <m:ctrlPr>
                          <a:rPr kumimoji="1" lang="en-US" altLang="zh-CN" i="1" smtClean="0">
                            <a:latin typeface="Cambria Math" panose="02040503050406030204" pitchFamily="18" charset="0"/>
                          </a:rPr>
                        </m:ctrlPr>
                      </m:fPr>
                      <m:num>
                        <m:r>
                          <m:rPr>
                            <m:sty m:val="p"/>
                          </m:rPr>
                          <a:rPr kumimoji="1" lang="en-US" altLang="zh-CN" i="1">
                            <a:latin typeface="Cambria Math" panose="02040503050406030204" pitchFamily="18" charset="0"/>
                          </a:rPr>
                          <m:t>Data</m:t>
                        </m:r>
                      </m:num>
                      <m:den>
                        <m:nary>
                          <m:naryPr>
                            <m:chr m:val="∑"/>
                            <m:limLoc m:val="subSup"/>
                            <m:ctrlPr>
                              <a:rPr kumimoji="1" lang="en-US" altLang="zh-CN" i="1" smtClean="0">
                                <a:latin typeface="Cambria Math" panose="02040503050406030204" pitchFamily="18" charset="0"/>
                              </a:rPr>
                            </m:ctrlPr>
                          </m:naryPr>
                          <m:sub>
                            <m:r>
                              <m:rPr>
                                <m:brk m:alnAt="25"/>
                              </m:rPr>
                              <a:rPr kumimoji="1" lang="en-US" altLang="zh-CN" b="0" i="1" smtClean="0">
                                <a:latin typeface="Cambria Math" panose="02040503050406030204" pitchFamily="18" charset="0"/>
                              </a:rPr>
                              <m:t>𝑘</m:t>
                            </m:r>
                            <m:r>
                              <a:rPr kumimoji="1" lang="en-US" altLang="zh-CN" b="0" i="1" smtClean="0">
                                <a:latin typeface="Cambria Math" panose="02040503050406030204" pitchFamily="18" charset="0"/>
                              </a:rPr>
                              <m:t>=1</m:t>
                            </m:r>
                          </m:sub>
                          <m:sup>
                            <m:r>
                              <m:rPr>
                                <m:sty m:val="p"/>
                              </m:rPr>
                              <a:rPr kumimoji="1" lang="en-US" altLang="zh-CN" i="1">
                                <a:latin typeface="Cambria Math" panose="02040503050406030204" pitchFamily="18" charset="0"/>
                              </a:rPr>
                              <m:t>n</m:t>
                            </m:r>
                          </m:sup>
                          <m:e>
                            <m:r>
                              <a:rPr kumimoji="1" lang="en-US" altLang="zh-CN" b="0" i="1" smtClean="0">
                                <a:latin typeface="Cambria Math" panose="02040503050406030204" pitchFamily="18" charset="0"/>
                              </a:rPr>
                              <m:t>𝑎𝑟𝑔𝑚𝑎𝑥</m:t>
                            </m:r>
                            <m:d>
                              <m:dPr>
                                <m:ctrlPr>
                                  <a:rPr kumimoji="1" lang="en-US" altLang="zh-CN" b="0" i="1" smtClean="0">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𝑋</m:t>
                                    </m:r>
                                  </m:e>
                                  <m:sub>
                                    <m:r>
                                      <a:rPr kumimoji="1" lang="en-US" altLang="zh-CN" i="1">
                                        <a:latin typeface="Cambria Math" panose="02040503050406030204" pitchFamily="18" charset="0"/>
                                      </a:rPr>
                                      <m:t>𝑖𝑗</m:t>
                                    </m:r>
                                    <m:r>
                                      <a:rPr kumimoji="1" lang="en-US" altLang="zh-CN" b="0" i="1" smtClean="0">
                                        <a:latin typeface="Cambria Math" panose="02040503050406030204" pitchFamily="18" charset="0"/>
                                      </a:rPr>
                                      <m:t>,</m:t>
                                    </m:r>
                                    <m:r>
                                      <a:rPr kumimoji="1" lang="en-US" altLang="zh-CN" i="1">
                                        <a:latin typeface="Cambria Math" panose="02040503050406030204" pitchFamily="18" charset="0"/>
                                      </a:rPr>
                                      <m:t>𝑘</m:t>
                                    </m:r>
                                  </m:sub>
                                </m:sSub>
                              </m:e>
                            </m:d>
                          </m:e>
                        </m:nary>
                      </m:den>
                    </m:f>
                  </m:oMath>
                </a14:m>
                <a:endParaRPr kumimoji="1" lang="en-US" altLang="zh-CN" i="1" dirty="0">
                  <a:latin typeface="Cambria Math" panose="02040503050406030204" pitchFamily="18" charset="0"/>
                </a:endParaRPr>
              </a:p>
              <a:p>
                <a14:m>
                  <m:oMath xmlns:m="http://schemas.openxmlformats.org/officeDocument/2006/math">
                    <m:sSub>
                      <m:sSubPr>
                        <m:ctrlPr>
                          <a:rPr kumimoji="1" lang="en-US" altLang="zh-CN">
                            <a:latin typeface="Cambria Math" panose="02040503050406030204" pitchFamily="18" charset="0"/>
                          </a:rPr>
                        </m:ctrlPr>
                      </m:sSubPr>
                      <m:e>
                        <m:r>
                          <a:rPr kumimoji="1" lang="en-US" altLang="zh-CN">
                            <a:latin typeface="Cambria Math" panose="02040503050406030204" pitchFamily="18" charset="0"/>
                          </a:rPr>
                          <m:t>𝑋</m:t>
                        </m:r>
                      </m:e>
                      <m:sub>
                        <m:r>
                          <a:rPr kumimoji="1" lang="en-US" altLang="zh-CN">
                            <a:latin typeface="Cambria Math" panose="02040503050406030204" pitchFamily="18" charset="0"/>
                          </a:rPr>
                          <m:t>𝑖𝑗𝑘</m:t>
                        </m:r>
                      </m:sub>
                    </m:sSub>
                    <m:r>
                      <a:rPr kumimoji="1" lang="en-US" altLang="zh-CN">
                        <a:latin typeface="Cambria Math" panose="02040503050406030204" pitchFamily="18" charset="0"/>
                      </a:rPr>
                      <m:t>=</m:t>
                    </m:r>
                    <m:f>
                      <m:fPr>
                        <m:ctrlPr>
                          <a:rPr kumimoji="1" lang="en-US" altLang="zh-CN">
                            <a:latin typeface="Cambria Math" panose="02040503050406030204" pitchFamily="18" charset="0"/>
                          </a:rPr>
                        </m:ctrlPr>
                      </m:fPr>
                      <m:num>
                        <m:r>
                          <a:rPr kumimoji="1" lang="en-US" altLang="zh-CN">
                            <a:latin typeface="Cambria Math" panose="02040503050406030204" pitchFamily="18" charset="0"/>
                          </a:rPr>
                          <m:t>𝐷𝑎𝑡𝑎</m:t>
                        </m:r>
                      </m:num>
                      <m:den>
                        <m:r>
                          <a:rPr kumimoji="1" lang="zh-CN" altLang="en-US">
                            <a:latin typeface="Cambria Math" panose="02040503050406030204" pitchFamily="18" charset="0"/>
                          </a:rPr>
                          <m:t>物理</m:t>
                        </m:r>
                        <m:r>
                          <a:rPr kumimoji="1" lang="zh-CN" altLang="en-US">
                            <a:latin typeface="Cambria Math" panose="02040503050406030204" pitchFamily="18" charset="0"/>
                          </a:rPr>
                          <m:t>带宽</m:t>
                        </m:r>
                        <m:r>
                          <a:rPr kumimoji="1" lang="en-US" altLang="zh-CN">
                            <a:latin typeface="Cambria Math" panose="02040503050406030204" pitchFamily="18" charset="0"/>
                          </a:rPr>
                          <m:t>×</m:t>
                        </m:r>
                        <m:r>
                          <a:rPr kumimoji="1" lang="zh-CN" altLang="en-US">
                            <a:latin typeface="Cambria Math" panose="02040503050406030204" pitchFamily="18" charset="0"/>
                          </a:rPr>
                          <m:t>带宽</m:t>
                        </m:r>
                        <m:r>
                          <a:rPr kumimoji="1" lang="zh-CN" altLang="en-US">
                            <a:latin typeface="Cambria Math" panose="02040503050406030204" pitchFamily="18" charset="0"/>
                          </a:rPr>
                          <m:t>利用率</m:t>
                        </m:r>
                        <m:r>
                          <a:rPr kumimoji="1" lang="en-US" altLang="zh-CN">
                            <a:latin typeface="Cambria Math" panose="02040503050406030204" pitchFamily="18" charset="0"/>
                          </a:rPr>
                          <m:t>×</m:t>
                        </m:r>
                        <m:r>
                          <a:rPr kumimoji="1" lang="zh-CN" altLang="en-US">
                            <a:latin typeface="Cambria Math" panose="02040503050406030204" pitchFamily="18" charset="0"/>
                          </a:rPr>
                          <m:t>收敛</m:t>
                        </m:r>
                        <m:r>
                          <a:rPr kumimoji="1" lang="zh-CN" altLang="en-US">
                            <a:latin typeface="Cambria Math" panose="02040503050406030204" pitchFamily="18" charset="0"/>
                          </a:rPr>
                          <m:t>比</m:t>
                        </m:r>
                        <m:r>
                          <a:rPr kumimoji="1" lang="en-US" altLang="zh-CN">
                            <a:latin typeface="Cambria Math" panose="02040503050406030204" pitchFamily="18" charset="0"/>
                          </a:rPr>
                          <m:t>×</m:t>
                        </m:r>
                        <m:r>
                          <a:rPr kumimoji="1" lang="zh-CN" altLang="en-US">
                            <a:latin typeface="Cambria Math" panose="02040503050406030204" pitchFamily="18" charset="0"/>
                          </a:rPr>
                          <m:t>拥塞</m:t>
                        </m:r>
                        <m:r>
                          <a:rPr kumimoji="1" lang="zh-CN" altLang="en-US">
                            <a:latin typeface="Cambria Math" panose="02040503050406030204" pitchFamily="18" charset="0"/>
                          </a:rPr>
                          <m:t>比</m:t>
                        </m:r>
                      </m:den>
                    </m:f>
                    <m:r>
                      <a:rPr kumimoji="1" lang="en-US" altLang="zh-CN">
                        <a:latin typeface="Cambria Math" panose="02040503050406030204" pitchFamily="18" charset="0"/>
                      </a:rPr>
                      <m:t>+</m:t>
                    </m:r>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𝑇</m:t>
                        </m:r>
                      </m:e>
                      <m:sub>
                        <m:r>
                          <a:rPr kumimoji="1" lang="zh-CN" altLang="en-US">
                            <a:latin typeface="Cambria Math" panose="02040503050406030204" pitchFamily="18" charset="0"/>
                          </a:rPr>
                          <m:t>通信抖动</m:t>
                        </m:r>
                      </m:sub>
                    </m:sSub>
                    <m:r>
                      <a:rPr kumimoji="1" lang="en-US" altLang="zh-CN">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𝑇</m:t>
                        </m:r>
                      </m:e>
                      <m:sub>
                        <m:r>
                          <a:rPr kumimoji="1" lang="zh-CN" altLang="en-US">
                            <a:latin typeface="Cambria Math" panose="02040503050406030204" pitchFamily="18" charset="0"/>
                          </a:rPr>
                          <m:t>通信</m:t>
                        </m:r>
                        <m:r>
                          <a:rPr kumimoji="1" lang="zh-CN" altLang="en-US" i="1">
                            <a:latin typeface="Cambria Math" panose="02040503050406030204" pitchFamily="18" charset="0"/>
                          </a:rPr>
                          <m:t>启动</m:t>
                        </m:r>
                      </m:sub>
                    </m:sSub>
                    <m:r>
                      <a:rPr kumimoji="1" lang="en-US" altLang="zh-CN">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𝑇</m:t>
                        </m:r>
                      </m:e>
                      <m:sub>
                        <m:r>
                          <a:rPr kumimoji="1" lang="zh-CN" altLang="en-US" i="1" smtClean="0">
                            <a:latin typeface="Cambria Math" panose="02040503050406030204" pitchFamily="18" charset="0"/>
                          </a:rPr>
                          <m:t>静态</m:t>
                        </m:r>
                        <m:r>
                          <a:rPr kumimoji="1" lang="zh-CN" altLang="en-US" i="1">
                            <a:latin typeface="Cambria Math" panose="02040503050406030204" pitchFamily="18" charset="0"/>
                          </a:rPr>
                          <m:t>时延</m:t>
                        </m:r>
                      </m:sub>
                    </m:sSub>
                  </m:oMath>
                </a14:m>
                <a:endParaRPr kumimoji="1" lang="en-US" altLang="zh-CN" dirty="0">
                  <a:latin typeface="Cambria Math" panose="02040503050406030204" pitchFamily="18" charset="0"/>
                </a:endParaRPr>
              </a:p>
              <a:p>
                <a:endParaRPr kumimoji="1" lang="en-US" altLang="zh-CN" dirty="0"/>
              </a:p>
              <a:p>
                <a:endParaRPr kumimoji="1" lang="en-US" altLang="zh-CN" dirty="0"/>
              </a:p>
              <a:p>
                <a:r>
                  <a:rPr kumimoji="1" lang="zh-CN" altLang="en-US" dirty="0"/>
                  <a:t>其中：</a:t>
                </a:r>
                <a:endParaRPr kumimoji="1" lang="en-US" altLang="zh-CN" dirty="0"/>
              </a:p>
              <a:p>
                <a:pPr lvl="1"/>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𝑋</m:t>
                        </m:r>
                      </m:e>
                      <m:sub>
                        <m:r>
                          <a:rPr kumimoji="1" lang="en-US" altLang="zh-CN" i="1">
                            <a:latin typeface="Cambria Math" panose="02040503050406030204" pitchFamily="18" charset="0"/>
                          </a:rPr>
                          <m:t>𝑖𝑗</m:t>
                        </m:r>
                        <m:r>
                          <a:rPr kumimoji="1" lang="en-US" altLang="zh-CN" b="0" i="1" smtClean="0">
                            <a:latin typeface="Cambria Math" panose="02040503050406030204" pitchFamily="18" charset="0"/>
                          </a:rPr>
                          <m:t>,</m:t>
                        </m:r>
                        <m:r>
                          <a:rPr kumimoji="1" lang="zh-CN" altLang="en-US" b="0" i="1" smtClean="0">
                            <a:latin typeface="Cambria Math" panose="02040503050406030204" pitchFamily="18" charset="0"/>
                          </a:rPr>
                          <m:t>  </m:t>
                        </m:r>
                        <m:r>
                          <a:rPr kumimoji="1" lang="en-US" altLang="zh-CN" i="1">
                            <a:latin typeface="Cambria Math" panose="02040503050406030204" pitchFamily="18" charset="0"/>
                          </a:rPr>
                          <m:t>𝑘</m:t>
                        </m:r>
                      </m:sub>
                    </m:sSub>
                  </m:oMath>
                </a14:m>
                <a:r>
                  <a:rPr kumimoji="1" lang="zh-CN" altLang="en-US" dirty="0"/>
                  <a:t> 第 </a:t>
                </a:r>
                <a:r>
                  <a:rPr kumimoji="1" lang="en-US" altLang="zh-CN" dirty="0"/>
                  <a:t>K</a:t>
                </a:r>
                <a:r>
                  <a:rPr kumimoji="1" lang="zh-CN" altLang="en-US" dirty="0"/>
                  <a:t> 个数据切片在 </a:t>
                </a:r>
                <a:r>
                  <a:rPr kumimoji="1" lang="en-US" altLang="zh-CN" dirty="0"/>
                  <a:t>rank</a:t>
                </a:r>
                <a:r>
                  <a:rPr kumimoji="1" lang="zh-CN" altLang="en-US" dirty="0"/>
                  <a:t> </a:t>
                </a:r>
                <a14:m>
                  <m:oMath xmlns:m="http://schemas.openxmlformats.org/officeDocument/2006/math">
                    <m:r>
                      <a:rPr kumimoji="1" lang="en-US" altLang="zh-CN" i="1" dirty="0" smtClean="0">
                        <a:latin typeface="Cambria Math" panose="02040503050406030204" pitchFamily="18" charset="0"/>
                      </a:rPr>
                      <m:t>𝑖</m:t>
                    </m:r>
                  </m:oMath>
                </a14:m>
                <a:r>
                  <a:rPr kumimoji="1" lang="zh-CN" altLang="en-US" dirty="0"/>
                  <a:t> 跟</a:t>
                </a:r>
                <a:r>
                  <a:rPr kumimoji="1" lang="en-US" altLang="zh-CN" dirty="0"/>
                  <a:t>rank</a:t>
                </a:r>
                <a:r>
                  <a:rPr kumimoji="1" lang="zh-CN" altLang="en-US" dirty="0"/>
                  <a:t> </a:t>
                </a:r>
                <a14:m>
                  <m:oMath xmlns:m="http://schemas.openxmlformats.org/officeDocument/2006/math">
                    <m:r>
                      <a:rPr kumimoji="1" lang="en-US" altLang="zh-CN" i="1" dirty="0" smtClean="0">
                        <a:latin typeface="Cambria Math" panose="02040503050406030204" pitchFamily="18" charset="0"/>
                      </a:rPr>
                      <m:t>𝑗</m:t>
                    </m:r>
                  </m:oMath>
                </a14:m>
                <a:r>
                  <a:rPr kumimoji="1" lang="zh-CN" altLang="en-US" dirty="0"/>
                  <a:t> 之间数据传输完成时间</a:t>
                </a:r>
                <a:endParaRPr kumimoji="1" lang="en-US" altLang="zh-CN" dirty="0"/>
              </a:p>
              <a:p>
                <a:pPr lvl="1"/>
                <a:r>
                  <a:rPr kumimoji="1" lang="en-US" altLang="zh-CN" dirty="0"/>
                  <a:t>argmax</a:t>
                </a:r>
                <a:r>
                  <a:rPr kumimoji="1" lang="zh-CN" altLang="en-US" dirty="0"/>
                  <a:t>：集合通信性能受限于短板效应</a:t>
                </a:r>
              </a:p>
            </p:txBody>
          </p:sp>
        </mc:Choice>
        <mc:Fallback>
          <p:sp>
            <p:nvSpPr>
              <p:cNvPr id="3" name="内容占位符 2">
                <a:extLst>
                  <a:ext uri="{FF2B5EF4-FFF2-40B4-BE49-F238E27FC236}">
                    <a16:creationId xmlns:a16="http://schemas.microsoft.com/office/drawing/2014/main" id="{7B4E9ED8-756E-EF4E-BD90-24C440EC1186}"/>
                  </a:ext>
                </a:extLst>
              </p:cNvPr>
              <p:cNvSpPr>
                <a:spLocks noGrp="1" noRot="1" noChangeAspect="1" noMove="1" noResize="1" noEditPoints="1" noAdjustHandles="1" noChangeArrowheads="1" noChangeShapeType="1" noTextEdit="1"/>
              </p:cNvSpPr>
              <p:nvPr>
                <p:ph sz="half" idx="1"/>
              </p:nvPr>
            </p:nvSpPr>
            <p:spPr>
              <a:blipFill>
                <a:blip r:embed="rId2"/>
                <a:stretch>
                  <a:fillRect l="-3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66458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0ADDDA3-B78A-AE7A-093E-F456FFA7C9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4438" y="540551"/>
            <a:ext cx="9100268" cy="5921893"/>
          </a:xfrm>
          <a:prstGeom prst="rect">
            <a:avLst/>
          </a:prstGeom>
        </p:spPr>
      </p:pic>
      <p:sp>
        <p:nvSpPr>
          <p:cNvPr id="7" name="矩形 6">
            <a:extLst>
              <a:ext uri="{FF2B5EF4-FFF2-40B4-BE49-F238E27FC236}">
                <a16:creationId xmlns:a16="http://schemas.microsoft.com/office/drawing/2014/main" id="{B7667DCF-295D-AD61-561B-AC30B8E122E2}"/>
              </a:ext>
            </a:extLst>
          </p:cNvPr>
          <p:cNvSpPr/>
          <p:nvPr/>
        </p:nvSpPr>
        <p:spPr>
          <a:xfrm flipV="1">
            <a:off x="7551506" y="2722650"/>
            <a:ext cx="2866490" cy="1489753"/>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120015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B329022-CD53-A646-81B8-7610EED1EA9A}"/>
              </a:ext>
            </a:extLst>
          </p:cNvPr>
          <p:cNvSpPr>
            <a:spLocks noGrp="1"/>
          </p:cNvSpPr>
          <p:nvPr>
            <p:ph type="title"/>
          </p:nvPr>
        </p:nvSpPr>
        <p:spPr/>
        <p:txBody>
          <a:bodyPr/>
          <a:lstStyle/>
          <a:p>
            <a:r>
              <a:rPr lang="zh-CN" altLang="en-US" dirty="0"/>
              <a:t>集合通信算法带宽</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7B4E9ED8-756E-EF4E-BD90-24C440EC1186}"/>
                  </a:ext>
                </a:extLst>
              </p:cNvPr>
              <p:cNvSpPr>
                <a:spLocks noGrp="1"/>
              </p:cNvSpPr>
              <p:nvPr>
                <p:ph sz="half" idx="1"/>
              </p:nvPr>
            </p:nvSpPr>
            <p:spPr/>
            <p:txBody>
              <a:bodyPr/>
              <a:lstStyle/>
              <a:p>
                <a:r>
                  <a:rPr kumimoji="1" lang="zh-CN" altLang="en-US" dirty="0">
                    <a:latin typeface="Cambria Math" panose="02040503050406030204" pitchFamily="18" charset="0"/>
                  </a:rPr>
                  <a:t>集合通信算法带宽 </a:t>
                </a:r>
                <a:r>
                  <a:rPr kumimoji="1" lang="en-US" altLang="zh-CN" dirty="0">
                    <a:latin typeface="Cambria Math" panose="02040503050406030204" pitchFamily="18" charset="0"/>
                  </a:rPr>
                  <a:t>=</a:t>
                </a:r>
                <a:r>
                  <a:rPr kumimoji="1" lang="zh-CN" altLang="en-US" dirty="0">
                    <a:latin typeface="Cambria Math" panose="02040503050406030204" pitchFamily="18" charset="0"/>
                  </a:rPr>
                  <a:t> </a:t>
                </a:r>
                <a14:m>
                  <m:oMath xmlns:m="http://schemas.openxmlformats.org/officeDocument/2006/math">
                    <m:f>
                      <m:fPr>
                        <m:ctrlPr>
                          <a:rPr kumimoji="1" lang="en-US" altLang="zh-CN" i="1" smtClean="0">
                            <a:latin typeface="Cambria Math" panose="02040503050406030204" pitchFamily="18" charset="0"/>
                          </a:rPr>
                        </m:ctrlPr>
                      </m:fPr>
                      <m:num>
                        <m:r>
                          <m:rPr>
                            <m:sty m:val="p"/>
                          </m:rPr>
                          <a:rPr kumimoji="1" lang="en-US" altLang="zh-CN" i="1">
                            <a:latin typeface="Cambria Math" panose="02040503050406030204" pitchFamily="18" charset="0"/>
                          </a:rPr>
                          <m:t>Data</m:t>
                        </m:r>
                      </m:num>
                      <m:den>
                        <m:nary>
                          <m:naryPr>
                            <m:chr m:val="∑"/>
                            <m:limLoc m:val="subSup"/>
                            <m:ctrlPr>
                              <a:rPr kumimoji="1" lang="en-US" altLang="zh-CN" i="1" smtClean="0">
                                <a:latin typeface="Cambria Math" panose="02040503050406030204" pitchFamily="18" charset="0"/>
                              </a:rPr>
                            </m:ctrlPr>
                          </m:naryPr>
                          <m:sub>
                            <m:r>
                              <m:rPr>
                                <m:brk m:alnAt="25"/>
                              </m:rPr>
                              <a:rPr kumimoji="1" lang="en-US" altLang="zh-CN" b="0" i="1" smtClean="0">
                                <a:latin typeface="Cambria Math" panose="02040503050406030204" pitchFamily="18" charset="0"/>
                              </a:rPr>
                              <m:t>𝑘</m:t>
                            </m:r>
                            <m:r>
                              <a:rPr kumimoji="1" lang="en-US" altLang="zh-CN" b="0" i="1" smtClean="0">
                                <a:latin typeface="Cambria Math" panose="02040503050406030204" pitchFamily="18" charset="0"/>
                              </a:rPr>
                              <m:t>=1</m:t>
                            </m:r>
                          </m:sub>
                          <m:sup>
                            <m:r>
                              <m:rPr>
                                <m:sty m:val="p"/>
                              </m:rPr>
                              <a:rPr kumimoji="1" lang="en-US" altLang="zh-CN" i="1">
                                <a:latin typeface="Cambria Math" panose="02040503050406030204" pitchFamily="18" charset="0"/>
                              </a:rPr>
                              <m:t>n</m:t>
                            </m:r>
                          </m:sup>
                          <m:e>
                            <m:r>
                              <a:rPr kumimoji="1" lang="en-US" altLang="zh-CN" b="0" i="1" smtClean="0">
                                <a:latin typeface="Cambria Math" panose="02040503050406030204" pitchFamily="18" charset="0"/>
                              </a:rPr>
                              <m:t>𝑎𝑟𝑔𝑚𝑎𝑥</m:t>
                            </m:r>
                            <m:d>
                              <m:dPr>
                                <m:ctrlPr>
                                  <a:rPr kumimoji="1" lang="en-US" altLang="zh-CN" b="0" i="1" smtClean="0">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𝑋</m:t>
                                    </m:r>
                                  </m:e>
                                  <m:sub>
                                    <m:r>
                                      <a:rPr kumimoji="1" lang="en-US" altLang="zh-CN" i="1">
                                        <a:latin typeface="Cambria Math" panose="02040503050406030204" pitchFamily="18" charset="0"/>
                                      </a:rPr>
                                      <m:t>𝑖𝑗</m:t>
                                    </m:r>
                                    <m:r>
                                      <a:rPr kumimoji="1" lang="en-US" altLang="zh-CN" b="0" i="1" smtClean="0">
                                        <a:latin typeface="Cambria Math" panose="02040503050406030204" pitchFamily="18" charset="0"/>
                                      </a:rPr>
                                      <m:t>,</m:t>
                                    </m:r>
                                    <m:r>
                                      <a:rPr kumimoji="1" lang="en-US" altLang="zh-CN" i="1">
                                        <a:latin typeface="Cambria Math" panose="02040503050406030204" pitchFamily="18" charset="0"/>
                                      </a:rPr>
                                      <m:t>𝑘</m:t>
                                    </m:r>
                                  </m:sub>
                                </m:sSub>
                              </m:e>
                            </m:d>
                          </m:e>
                        </m:nary>
                      </m:den>
                    </m:f>
                  </m:oMath>
                </a14:m>
                <a:endParaRPr kumimoji="1" lang="en-US" altLang="zh-CN" i="1" dirty="0">
                  <a:latin typeface="Cambria Math" panose="02040503050406030204" pitchFamily="18" charset="0"/>
                </a:endParaRPr>
              </a:p>
              <a:p>
                <a14:m>
                  <m:oMath xmlns:m="http://schemas.openxmlformats.org/officeDocument/2006/math">
                    <m:sSub>
                      <m:sSubPr>
                        <m:ctrlPr>
                          <a:rPr kumimoji="1" lang="en-US" altLang="zh-CN">
                            <a:latin typeface="Cambria Math" panose="02040503050406030204" pitchFamily="18" charset="0"/>
                          </a:rPr>
                        </m:ctrlPr>
                      </m:sSubPr>
                      <m:e>
                        <m:r>
                          <a:rPr kumimoji="1" lang="en-US" altLang="zh-CN">
                            <a:latin typeface="Cambria Math" panose="02040503050406030204" pitchFamily="18" charset="0"/>
                          </a:rPr>
                          <m:t>𝑋</m:t>
                        </m:r>
                      </m:e>
                      <m:sub>
                        <m:r>
                          <a:rPr kumimoji="1" lang="en-US" altLang="zh-CN">
                            <a:latin typeface="Cambria Math" panose="02040503050406030204" pitchFamily="18" charset="0"/>
                          </a:rPr>
                          <m:t>𝑖𝑗𝑘</m:t>
                        </m:r>
                      </m:sub>
                    </m:sSub>
                    <m:r>
                      <a:rPr kumimoji="1" lang="en-US" altLang="zh-CN">
                        <a:latin typeface="Cambria Math" panose="02040503050406030204" pitchFamily="18" charset="0"/>
                      </a:rPr>
                      <m:t>=</m:t>
                    </m:r>
                    <m:f>
                      <m:fPr>
                        <m:ctrlPr>
                          <a:rPr kumimoji="1" lang="en-US" altLang="zh-CN">
                            <a:latin typeface="Cambria Math" panose="02040503050406030204" pitchFamily="18" charset="0"/>
                          </a:rPr>
                        </m:ctrlPr>
                      </m:fPr>
                      <m:num>
                        <m:r>
                          <a:rPr kumimoji="1" lang="en-US" altLang="zh-CN">
                            <a:latin typeface="Cambria Math" panose="02040503050406030204" pitchFamily="18" charset="0"/>
                          </a:rPr>
                          <m:t>𝐷𝑎𝑡𝑎</m:t>
                        </m:r>
                      </m:num>
                      <m:den>
                        <m:r>
                          <a:rPr kumimoji="1" lang="zh-CN" altLang="en-US">
                            <a:latin typeface="Cambria Math" panose="02040503050406030204" pitchFamily="18" charset="0"/>
                          </a:rPr>
                          <m:t>物理</m:t>
                        </m:r>
                        <m:r>
                          <a:rPr kumimoji="1" lang="zh-CN" altLang="en-US">
                            <a:latin typeface="Cambria Math" panose="02040503050406030204" pitchFamily="18" charset="0"/>
                          </a:rPr>
                          <m:t>带宽</m:t>
                        </m:r>
                        <m:r>
                          <a:rPr kumimoji="1" lang="en-US" altLang="zh-CN">
                            <a:latin typeface="Cambria Math" panose="02040503050406030204" pitchFamily="18" charset="0"/>
                          </a:rPr>
                          <m:t>×</m:t>
                        </m:r>
                        <m:r>
                          <a:rPr kumimoji="1" lang="zh-CN" altLang="en-US">
                            <a:latin typeface="Cambria Math" panose="02040503050406030204" pitchFamily="18" charset="0"/>
                          </a:rPr>
                          <m:t>带宽</m:t>
                        </m:r>
                        <m:r>
                          <a:rPr kumimoji="1" lang="zh-CN" altLang="en-US">
                            <a:latin typeface="Cambria Math" panose="02040503050406030204" pitchFamily="18" charset="0"/>
                          </a:rPr>
                          <m:t>利用率</m:t>
                        </m:r>
                        <m:r>
                          <a:rPr kumimoji="1" lang="en-US" altLang="zh-CN">
                            <a:latin typeface="Cambria Math" panose="02040503050406030204" pitchFamily="18" charset="0"/>
                          </a:rPr>
                          <m:t>×</m:t>
                        </m:r>
                        <m:r>
                          <a:rPr kumimoji="1" lang="zh-CN" altLang="en-US">
                            <a:latin typeface="Cambria Math" panose="02040503050406030204" pitchFamily="18" charset="0"/>
                          </a:rPr>
                          <m:t>收敛</m:t>
                        </m:r>
                        <m:r>
                          <a:rPr kumimoji="1" lang="zh-CN" altLang="en-US">
                            <a:latin typeface="Cambria Math" panose="02040503050406030204" pitchFamily="18" charset="0"/>
                          </a:rPr>
                          <m:t>比</m:t>
                        </m:r>
                        <m:r>
                          <a:rPr kumimoji="1" lang="en-US" altLang="zh-CN">
                            <a:latin typeface="Cambria Math" panose="02040503050406030204" pitchFamily="18" charset="0"/>
                          </a:rPr>
                          <m:t>×</m:t>
                        </m:r>
                        <m:r>
                          <a:rPr kumimoji="1" lang="zh-CN" altLang="en-US">
                            <a:latin typeface="Cambria Math" panose="02040503050406030204" pitchFamily="18" charset="0"/>
                          </a:rPr>
                          <m:t>拥塞</m:t>
                        </m:r>
                        <m:r>
                          <a:rPr kumimoji="1" lang="zh-CN" altLang="en-US">
                            <a:latin typeface="Cambria Math" panose="02040503050406030204" pitchFamily="18" charset="0"/>
                          </a:rPr>
                          <m:t>比</m:t>
                        </m:r>
                      </m:den>
                    </m:f>
                    <m:r>
                      <a:rPr kumimoji="1" lang="en-US" altLang="zh-CN">
                        <a:latin typeface="Cambria Math" panose="02040503050406030204" pitchFamily="18" charset="0"/>
                      </a:rPr>
                      <m:t>+</m:t>
                    </m:r>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𝑇</m:t>
                        </m:r>
                      </m:e>
                      <m:sub>
                        <m:r>
                          <a:rPr kumimoji="1" lang="zh-CN" altLang="en-US">
                            <a:latin typeface="Cambria Math" panose="02040503050406030204" pitchFamily="18" charset="0"/>
                          </a:rPr>
                          <m:t>通信抖动</m:t>
                        </m:r>
                      </m:sub>
                    </m:sSub>
                    <m:r>
                      <a:rPr kumimoji="1" lang="en-US" altLang="zh-CN">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𝑇</m:t>
                        </m:r>
                      </m:e>
                      <m:sub>
                        <m:r>
                          <a:rPr kumimoji="1" lang="zh-CN" altLang="en-US">
                            <a:latin typeface="Cambria Math" panose="02040503050406030204" pitchFamily="18" charset="0"/>
                          </a:rPr>
                          <m:t>通信</m:t>
                        </m:r>
                        <m:r>
                          <a:rPr kumimoji="1" lang="zh-CN" altLang="en-US" i="1">
                            <a:latin typeface="Cambria Math" panose="02040503050406030204" pitchFamily="18" charset="0"/>
                          </a:rPr>
                          <m:t>启动</m:t>
                        </m:r>
                      </m:sub>
                    </m:sSub>
                    <m:r>
                      <a:rPr kumimoji="1" lang="en-US" altLang="zh-CN">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𝑇</m:t>
                        </m:r>
                      </m:e>
                      <m:sub>
                        <m:r>
                          <a:rPr kumimoji="1" lang="zh-CN" altLang="en-US" i="1" smtClean="0">
                            <a:latin typeface="Cambria Math" panose="02040503050406030204" pitchFamily="18" charset="0"/>
                          </a:rPr>
                          <m:t>静态</m:t>
                        </m:r>
                        <m:r>
                          <a:rPr kumimoji="1" lang="zh-CN" altLang="en-US" i="1">
                            <a:latin typeface="Cambria Math" panose="02040503050406030204" pitchFamily="18" charset="0"/>
                          </a:rPr>
                          <m:t>时延</m:t>
                        </m:r>
                      </m:sub>
                    </m:sSub>
                  </m:oMath>
                </a14:m>
                <a:endParaRPr kumimoji="1" lang="en-US" altLang="zh-CN" dirty="0">
                  <a:latin typeface="Cambria Math" panose="02040503050406030204" pitchFamily="18" charset="0"/>
                </a:endParaRPr>
              </a:p>
              <a:p>
                <a:endParaRPr kumimoji="1" lang="en-US" altLang="zh-CN" dirty="0"/>
              </a:p>
              <a:p>
                <a:endParaRPr kumimoji="1" lang="en-US" altLang="zh-CN" dirty="0"/>
              </a:p>
              <a:p>
                <a:endParaRPr kumimoji="1" lang="en-US" altLang="zh-CN" dirty="0"/>
              </a:p>
              <a:p>
                <a:r>
                  <a:rPr kumimoji="1" lang="zh-CN" altLang="en-US" dirty="0"/>
                  <a:t>其中：</a:t>
                </a:r>
                <a:endParaRPr kumimoji="1" lang="en-US" altLang="zh-CN" dirty="0"/>
              </a:p>
              <a:p>
                <a:pPr lvl="1"/>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𝑋</m:t>
                        </m:r>
                      </m:e>
                      <m:sub>
                        <m:r>
                          <a:rPr kumimoji="1" lang="en-US" altLang="zh-CN" i="1">
                            <a:latin typeface="Cambria Math" panose="02040503050406030204" pitchFamily="18" charset="0"/>
                          </a:rPr>
                          <m:t>𝑖𝑗</m:t>
                        </m:r>
                        <m:r>
                          <a:rPr kumimoji="1" lang="en-US" altLang="zh-CN" b="0" i="1" smtClean="0">
                            <a:latin typeface="Cambria Math" panose="02040503050406030204" pitchFamily="18" charset="0"/>
                          </a:rPr>
                          <m:t>,</m:t>
                        </m:r>
                        <m:r>
                          <a:rPr kumimoji="1" lang="zh-CN" altLang="en-US" b="0" i="1" smtClean="0">
                            <a:latin typeface="Cambria Math" panose="02040503050406030204" pitchFamily="18" charset="0"/>
                          </a:rPr>
                          <m:t>  </m:t>
                        </m:r>
                        <m:r>
                          <a:rPr kumimoji="1" lang="en-US" altLang="zh-CN" i="1">
                            <a:latin typeface="Cambria Math" panose="02040503050406030204" pitchFamily="18" charset="0"/>
                          </a:rPr>
                          <m:t>𝑘</m:t>
                        </m:r>
                      </m:sub>
                    </m:sSub>
                  </m:oMath>
                </a14:m>
                <a:r>
                  <a:rPr kumimoji="1" lang="zh-CN" altLang="en-US" dirty="0"/>
                  <a:t> 第 </a:t>
                </a:r>
                <a:r>
                  <a:rPr kumimoji="1" lang="en-US" altLang="zh-CN" dirty="0"/>
                  <a:t>K</a:t>
                </a:r>
                <a:r>
                  <a:rPr kumimoji="1" lang="zh-CN" altLang="en-US" dirty="0"/>
                  <a:t> 个数据切片在 </a:t>
                </a:r>
                <a:r>
                  <a:rPr kumimoji="1" lang="en-US" altLang="zh-CN" dirty="0"/>
                  <a:t>rank</a:t>
                </a:r>
                <a:r>
                  <a:rPr kumimoji="1" lang="zh-CN" altLang="en-US" dirty="0"/>
                  <a:t> </a:t>
                </a:r>
                <a14:m>
                  <m:oMath xmlns:m="http://schemas.openxmlformats.org/officeDocument/2006/math">
                    <m:r>
                      <a:rPr kumimoji="1" lang="en-US" altLang="zh-CN" i="1" dirty="0" smtClean="0">
                        <a:latin typeface="Cambria Math" panose="02040503050406030204" pitchFamily="18" charset="0"/>
                      </a:rPr>
                      <m:t>𝑖</m:t>
                    </m:r>
                  </m:oMath>
                </a14:m>
                <a:r>
                  <a:rPr kumimoji="1" lang="zh-CN" altLang="en-US" dirty="0"/>
                  <a:t> 跟</a:t>
                </a:r>
                <a:r>
                  <a:rPr kumimoji="1" lang="en-US" altLang="zh-CN" dirty="0"/>
                  <a:t>rank</a:t>
                </a:r>
                <a:r>
                  <a:rPr kumimoji="1" lang="zh-CN" altLang="en-US" dirty="0"/>
                  <a:t> </a:t>
                </a:r>
                <a14:m>
                  <m:oMath xmlns:m="http://schemas.openxmlformats.org/officeDocument/2006/math">
                    <m:r>
                      <a:rPr kumimoji="1" lang="en-US" altLang="zh-CN" i="1" dirty="0" smtClean="0">
                        <a:latin typeface="Cambria Math" panose="02040503050406030204" pitchFamily="18" charset="0"/>
                      </a:rPr>
                      <m:t>𝑗</m:t>
                    </m:r>
                  </m:oMath>
                </a14:m>
                <a:r>
                  <a:rPr kumimoji="1" lang="zh-CN" altLang="en-US" dirty="0"/>
                  <a:t> 之间数据传输完成时间</a:t>
                </a:r>
                <a:endParaRPr kumimoji="1" lang="en-US" altLang="zh-CN" dirty="0"/>
              </a:p>
              <a:p>
                <a:pPr lvl="1"/>
                <a:r>
                  <a:rPr kumimoji="1" lang="en-US" altLang="zh-CN" dirty="0"/>
                  <a:t>argmax</a:t>
                </a:r>
                <a:r>
                  <a:rPr kumimoji="1" lang="zh-CN" altLang="en-US" dirty="0"/>
                  <a:t>：集合通信性能受限于短板效应</a:t>
                </a:r>
              </a:p>
            </p:txBody>
          </p:sp>
        </mc:Choice>
        <mc:Fallback>
          <p:sp>
            <p:nvSpPr>
              <p:cNvPr id="3" name="内容占位符 2">
                <a:extLst>
                  <a:ext uri="{FF2B5EF4-FFF2-40B4-BE49-F238E27FC236}">
                    <a16:creationId xmlns:a16="http://schemas.microsoft.com/office/drawing/2014/main" id="{7B4E9ED8-756E-EF4E-BD90-24C440EC1186}"/>
                  </a:ext>
                </a:extLst>
              </p:cNvPr>
              <p:cNvSpPr>
                <a:spLocks noGrp="1" noRot="1" noChangeAspect="1" noMove="1" noResize="1" noEditPoints="1" noAdjustHandles="1" noChangeArrowheads="1" noChangeShapeType="1" noTextEdit="1"/>
              </p:cNvSpPr>
              <p:nvPr>
                <p:ph sz="half" idx="1"/>
              </p:nvPr>
            </p:nvSpPr>
            <p:spPr>
              <a:blipFill>
                <a:blip r:embed="rId2"/>
                <a:stretch>
                  <a:fillRect l="-347" b="-1015"/>
                </a:stretch>
              </a:blipFill>
            </p:spPr>
            <p:txBody>
              <a:bodyPr/>
              <a:lstStyle/>
              <a:p>
                <a:r>
                  <a:rPr lang="zh-CN" altLang="en-US">
                    <a:noFill/>
                  </a:rPr>
                  <a:t> </a:t>
                </a:r>
              </a:p>
            </p:txBody>
          </p:sp>
        </mc:Fallback>
      </mc:AlternateContent>
      <p:sp>
        <p:nvSpPr>
          <p:cNvPr id="2" name="圆角矩形 1">
            <a:extLst>
              <a:ext uri="{FF2B5EF4-FFF2-40B4-BE49-F238E27FC236}">
                <a16:creationId xmlns:a16="http://schemas.microsoft.com/office/drawing/2014/main" id="{96C9341C-9184-C0E6-E78E-C74801824892}"/>
              </a:ext>
            </a:extLst>
          </p:cNvPr>
          <p:cNvSpPr/>
          <p:nvPr/>
        </p:nvSpPr>
        <p:spPr>
          <a:xfrm>
            <a:off x="3709801" y="3485821"/>
            <a:ext cx="2388580" cy="974419"/>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b="1" dirty="0"/>
              <a:t>互联拓扑</a:t>
            </a:r>
          </a:p>
        </p:txBody>
      </p:sp>
      <p:cxnSp>
        <p:nvCxnSpPr>
          <p:cNvPr id="6" name="直线箭头连接符 5">
            <a:extLst>
              <a:ext uri="{FF2B5EF4-FFF2-40B4-BE49-F238E27FC236}">
                <a16:creationId xmlns:a16="http://schemas.microsoft.com/office/drawing/2014/main" id="{79E611DF-D6F7-3EEC-FE58-847A30E2C97F}"/>
              </a:ext>
            </a:extLst>
          </p:cNvPr>
          <p:cNvCxnSpPr>
            <a:cxnSpLocks/>
            <a:endCxn id="2" idx="0"/>
          </p:cNvCxnSpPr>
          <p:nvPr/>
        </p:nvCxnSpPr>
        <p:spPr>
          <a:xfrm>
            <a:off x="4734560" y="3048000"/>
            <a:ext cx="169531" cy="437821"/>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1694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B329022-CD53-A646-81B8-7610EED1EA9A}"/>
              </a:ext>
            </a:extLst>
          </p:cNvPr>
          <p:cNvSpPr>
            <a:spLocks noGrp="1"/>
          </p:cNvSpPr>
          <p:nvPr>
            <p:ph type="title"/>
          </p:nvPr>
        </p:nvSpPr>
        <p:spPr/>
        <p:txBody>
          <a:bodyPr/>
          <a:lstStyle/>
          <a:p>
            <a:r>
              <a:rPr lang="zh-CN" altLang="en-US" dirty="0"/>
              <a:t>集合通信算法带宽</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7B4E9ED8-756E-EF4E-BD90-24C440EC1186}"/>
                  </a:ext>
                </a:extLst>
              </p:cNvPr>
              <p:cNvSpPr>
                <a:spLocks noGrp="1"/>
              </p:cNvSpPr>
              <p:nvPr>
                <p:ph sz="half" idx="1"/>
              </p:nvPr>
            </p:nvSpPr>
            <p:spPr/>
            <p:txBody>
              <a:bodyPr/>
              <a:lstStyle/>
              <a:p>
                <a:r>
                  <a:rPr kumimoji="1" lang="zh-CN" altLang="en-US" dirty="0">
                    <a:latin typeface="Cambria Math" panose="02040503050406030204" pitchFamily="18" charset="0"/>
                  </a:rPr>
                  <a:t>集合通信算法带宽 </a:t>
                </a:r>
                <a:r>
                  <a:rPr kumimoji="1" lang="en-US" altLang="zh-CN" dirty="0">
                    <a:latin typeface="Cambria Math" panose="02040503050406030204" pitchFamily="18" charset="0"/>
                  </a:rPr>
                  <a:t>=</a:t>
                </a:r>
                <a:r>
                  <a:rPr kumimoji="1" lang="zh-CN" altLang="en-US" dirty="0">
                    <a:latin typeface="Cambria Math" panose="02040503050406030204" pitchFamily="18" charset="0"/>
                  </a:rPr>
                  <a:t> </a:t>
                </a:r>
                <a14:m>
                  <m:oMath xmlns:m="http://schemas.openxmlformats.org/officeDocument/2006/math">
                    <m:f>
                      <m:fPr>
                        <m:ctrlPr>
                          <a:rPr kumimoji="1" lang="en-US" altLang="zh-CN" i="1" smtClean="0">
                            <a:latin typeface="Cambria Math" panose="02040503050406030204" pitchFamily="18" charset="0"/>
                          </a:rPr>
                        </m:ctrlPr>
                      </m:fPr>
                      <m:num>
                        <m:r>
                          <m:rPr>
                            <m:sty m:val="p"/>
                          </m:rPr>
                          <a:rPr kumimoji="1" lang="en-US" altLang="zh-CN" i="1">
                            <a:latin typeface="Cambria Math" panose="02040503050406030204" pitchFamily="18" charset="0"/>
                          </a:rPr>
                          <m:t>Data</m:t>
                        </m:r>
                      </m:num>
                      <m:den>
                        <m:nary>
                          <m:naryPr>
                            <m:chr m:val="∑"/>
                            <m:limLoc m:val="subSup"/>
                            <m:ctrlPr>
                              <a:rPr kumimoji="1" lang="en-US" altLang="zh-CN" i="1" smtClean="0">
                                <a:latin typeface="Cambria Math" panose="02040503050406030204" pitchFamily="18" charset="0"/>
                              </a:rPr>
                            </m:ctrlPr>
                          </m:naryPr>
                          <m:sub>
                            <m:r>
                              <m:rPr>
                                <m:brk m:alnAt="25"/>
                              </m:rPr>
                              <a:rPr kumimoji="1" lang="en-US" altLang="zh-CN" b="0" i="1" smtClean="0">
                                <a:latin typeface="Cambria Math" panose="02040503050406030204" pitchFamily="18" charset="0"/>
                              </a:rPr>
                              <m:t>𝑘</m:t>
                            </m:r>
                            <m:r>
                              <a:rPr kumimoji="1" lang="en-US" altLang="zh-CN" b="0" i="1" smtClean="0">
                                <a:latin typeface="Cambria Math" panose="02040503050406030204" pitchFamily="18" charset="0"/>
                              </a:rPr>
                              <m:t>=1</m:t>
                            </m:r>
                          </m:sub>
                          <m:sup>
                            <m:r>
                              <m:rPr>
                                <m:sty m:val="p"/>
                              </m:rPr>
                              <a:rPr kumimoji="1" lang="en-US" altLang="zh-CN" i="1">
                                <a:latin typeface="Cambria Math" panose="02040503050406030204" pitchFamily="18" charset="0"/>
                              </a:rPr>
                              <m:t>n</m:t>
                            </m:r>
                          </m:sup>
                          <m:e>
                            <m:r>
                              <a:rPr kumimoji="1" lang="en-US" altLang="zh-CN" b="0" i="1" smtClean="0">
                                <a:latin typeface="Cambria Math" panose="02040503050406030204" pitchFamily="18" charset="0"/>
                              </a:rPr>
                              <m:t>𝑎𝑟𝑔𝑚𝑎𝑥</m:t>
                            </m:r>
                            <m:d>
                              <m:dPr>
                                <m:ctrlPr>
                                  <a:rPr kumimoji="1" lang="en-US" altLang="zh-CN" b="0" i="1" smtClean="0">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𝑋</m:t>
                                    </m:r>
                                  </m:e>
                                  <m:sub>
                                    <m:r>
                                      <a:rPr kumimoji="1" lang="en-US" altLang="zh-CN" i="1">
                                        <a:latin typeface="Cambria Math" panose="02040503050406030204" pitchFamily="18" charset="0"/>
                                      </a:rPr>
                                      <m:t>𝑖𝑗</m:t>
                                    </m:r>
                                    <m:r>
                                      <a:rPr kumimoji="1" lang="en-US" altLang="zh-CN" b="0" i="1" smtClean="0">
                                        <a:latin typeface="Cambria Math" panose="02040503050406030204" pitchFamily="18" charset="0"/>
                                      </a:rPr>
                                      <m:t>,</m:t>
                                    </m:r>
                                    <m:r>
                                      <a:rPr kumimoji="1" lang="en-US" altLang="zh-CN" i="1">
                                        <a:latin typeface="Cambria Math" panose="02040503050406030204" pitchFamily="18" charset="0"/>
                                      </a:rPr>
                                      <m:t>𝑘</m:t>
                                    </m:r>
                                  </m:sub>
                                </m:sSub>
                              </m:e>
                            </m:d>
                          </m:e>
                        </m:nary>
                      </m:den>
                    </m:f>
                  </m:oMath>
                </a14:m>
                <a:endParaRPr kumimoji="1" lang="en-US" altLang="zh-CN" i="1" dirty="0">
                  <a:latin typeface="Cambria Math" panose="02040503050406030204" pitchFamily="18" charset="0"/>
                </a:endParaRPr>
              </a:p>
              <a:p>
                <a14:m>
                  <m:oMath xmlns:m="http://schemas.openxmlformats.org/officeDocument/2006/math">
                    <m:sSub>
                      <m:sSubPr>
                        <m:ctrlPr>
                          <a:rPr kumimoji="1" lang="en-US" altLang="zh-CN">
                            <a:latin typeface="Cambria Math" panose="02040503050406030204" pitchFamily="18" charset="0"/>
                          </a:rPr>
                        </m:ctrlPr>
                      </m:sSubPr>
                      <m:e>
                        <m:r>
                          <a:rPr kumimoji="1" lang="en-US" altLang="zh-CN">
                            <a:latin typeface="Cambria Math" panose="02040503050406030204" pitchFamily="18" charset="0"/>
                          </a:rPr>
                          <m:t>𝑋</m:t>
                        </m:r>
                      </m:e>
                      <m:sub>
                        <m:r>
                          <a:rPr kumimoji="1" lang="en-US" altLang="zh-CN">
                            <a:latin typeface="Cambria Math" panose="02040503050406030204" pitchFamily="18" charset="0"/>
                          </a:rPr>
                          <m:t>𝑖𝑗𝑘</m:t>
                        </m:r>
                      </m:sub>
                    </m:sSub>
                    <m:r>
                      <a:rPr kumimoji="1" lang="en-US" altLang="zh-CN">
                        <a:latin typeface="Cambria Math" panose="02040503050406030204" pitchFamily="18" charset="0"/>
                      </a:rPr>
                      <m:t>=</m:t>
                    </m:r>
                    <m:f>
                      <m:fPr>
                        <m:ctrlPr>
                          <a:rPr kumimoji="1" lang="en-US" altLang="zh-CN">
                            <a:latin typeface="Cambria Math" panose="02040503050406030204" pitchFamily="18" charset="0"/>
                          </a:rPr>
                        </m:ctrlPr>
                      </m:fPr>
                      <m:num>
                        <m:r>
                          <a:rPr kumimoji="1" lang="en-US" altLang="zh-CN">
                            <a:latin typeface="Cambria Math" panose="02040503050406030204" pitchFamily="18" charset="0"/>
                          </a:rPr>
                          <m:t>𝐷𝑎𝑡𝑎</m:t>
                        </m:r>
                      </m:num>
                      <m:den>
                        <m:r>
                          <a:rPr kumimoji="1" lang="zh-CN" altLang="en-US">
                            <a:latin typeface="Cambria Math" panose="02040503050406030204" pitchFamily="18" charset="0"/>
                          </a:rPr>
                          <m:t>物理</m:t>
                        </m:r>
                        <m:r>
                          <a:rPr kumimoji="1" lang="zh-CN" altLang="en-US">
                            <a:latin typeface="Cambria Math" panose="02040503050406030204" pitchFamily="18" charset="0"/>
                          </a:rPr>
                          <m:t>带宽</m:t>
                        </m:r>
                        <m:r>
                          <a:rPr kumimoji="1" lang="en-US" altLang="zh-CN">
                            <a:latin typeface="Cambria Math" panose="02040503050406030204" pitchFamily="18" charset="0"/>
                          </a:rPr>
                          <m:t>×</m:t>
                        </m:r>
                        <m:r>
                          <a:rPr kumimoji="1" lang="zh-CN" altLang="en-US">
                            <a:latin typeface="Cambria Math" panose="02040503050406030204" pitchFamily="18" charset="0"/>
                          </a:rPr>
                          <m:t>带宽</m:t>
                        </m:r>
                        <m:r>
                          <a:rPr kumimoji="1" lang="zh-CN" altLang="en-US">
                            <a:latin typeface="Cambria Math" panose="02040503050406030204" pitchFamily="18" charset="0"/>
                          </a:rPr>
                          <m:t>利用率</m:t>
                        </m:r>
                        <m:r>
                          <a:rPr kumimoji="1" lang="en-US" altLang="zh-CN">
                            <a:latin typeface="Cambria Math" panose="02040503050406030204" pitchFamily="18" charset="0"/>
                          </a:rPr>
                          <m:t>×</m:t>
                        </m:r>
                        <m:r>
                          <a:rPr kumimoji="1" lang="zh-CN" altLang="en-US">
                            <a:latin typeface="Cambria Math" panose="02040503050406030204" pitchFamily="18" charset="0"/>
                          </a:rPr>
                          <m:t>收敛</m:t>
                        </m:r>
                        <m:r>
                          <a:rPr kumimoji="1" lang="zh-CN" altLang="en-US">
                            <a:latin typeface="Cambria Math" panose="02040503050406030204" pitchFamily="18" charset="0"/>
                          </a:rPr>
                          <m:t>比</m:t>
                        </m:r>
                        <m:r>
                          <a:rPr kumimoji="1" lang="en-US" altLang="zh-CN">
                            <a:latin typeface="Cambria Math" panose="02040503050406030204" pitchFamily="18" charset="0"/>
                          </a:rPr>
                          <m:t>×</m:t>
                        </m:r>
                        <m:r>
                          <a:rPr kumimoji="1" lang="zh-CN" altLang="en-US">
                            <a:latin typeface="Cambria Math" panose="02040503050406030204" pitchFamily="18" charset="0"/>
                          </a:rPr>
                          <m:t>拥塞</m:t>
                        </m:r>
                        <m:r>
                          <a:rPr kumimoji="1" lang="zh-CN" altLang="en-US">
                            <a:latin typeface="Cambria Math" panose="02040503050406030204" pitchFamily="18" charset="0"/>
                          </a:rPr>
                          <m:t>比</m:t>
                        </m:r>
                      </m:den>
                    </m:f>
                    <m:r>
                      <a:rPr kumimoji="1" lang="en-US" altLang="zh-CN">
                        <a:latin typeface="Cambria Math" panose="02040503050406030204" pitchFamily="18" charset="0"/>
                      </a:rPr>
                      <m:t>+</m:t>
                    </m:r>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𝑇</m:t>
                        </m:r>
                      </m:e>
                      <m:sub>
                        <m:r>
                          <a:rPr kumimoji="1" lang="zh-CN" altLang="en-US">
                            <a:latin typeface="Cambria Math" panose="02040503050406030204" pitchFamily="18" charset="0"/>
                          </a:rPr>
                          <m:t>通信抖动</m:t>
                        </m:r>
                      </m:sub>
                    </m:sSub>
                    <m:r>
                      <a:rPr kumimoji="1" lang="en-US" altLang="zh-CN">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𝑇</m:t>
                        </m:r>
                      </m:e>
                      <m:sub>
                        <m:r>
                          <a:rPr kumimoji="1" lang="zh-CN" altLang="en-US">
                            <a:latin typeface="Cambria Math" panose="02040503050406030204" pitchFamily="18" charset="0"/>
                          </a:rPr>
                          <m:t>通信</m:t>
                        </m:r>
                        <m:r>
                          <a:rPr kumimoji="1" lang="zh-CN" altLang="en-US" i="1">
                            <a:latin typeface="Cambria Math" panose="02040503050406030204" pitchFamily="18" charset="0"/>
                          </a:rPr>
                          <m:t>启动</m:t>
                        </m:r>
                      </m:sub>
                    </m:sSub>
                    <m:r>
                      <a:rPr kumimoji="1" lang="en-US" altLang="zh-CN">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𝑇</m:t>
                        </m:r>
                      </m:e>
                      <m:sub>
                        <m:r>
                          <a:rPr kumimoji="1" lang="zh-CN" altLang="en-US" i="1" smtClean="0">
                            <a:latin typeface="Cambria Math" panose="02040503050406030204" pitchFamily="18" charset="0"/>
                          </a:rPr>
                          <m:t>静态</m:t>
                        </m:r>
                        <m:r>
                          <a:rPr kumimoji="1" lang="zh-CN" altLang="en-US" i="1">
                            <a:latin typeface="Cambria Math" panose="02040503050406030204" pitchFamily="18" charset="0"/>
                          </a:rPr>
                          <m:t>时延</m:t>
                        </m:r>
                      </m:sub>
                    </m:sSub>
                  </m:oMath>
                </a14:m>
                <a:endParaRPr kumimoji="1" lang="en-US" altLang="zh-CN" dirty="0">
                  <a:latin typeface="Cambria Math" panose="02040503050406030204" pitchFamily="18" charset="0"/>
                </a:endParaRPr>
              </a:p>
              <a:p>
                <a:endParaRPr kumimoji="1" lang="en-US" altLang="zh-CN" dirty="0"/>
              </a:p>
              <a:p>
                <a:endParaRPr kumimoji="1" lang="en-US" altLang="zh-CN" dirty="0"/>
              </a:p>
              <a:p>
                <a:endParaRPr kumimoji="1" lang="en-US" altLang="zh-CN" dirty="0"/>
              </a:p>
              <a:p>
                <a:r>
                  <a:rPr kumimoji="1" lang="zh-CN" altLang="en-US" dirty="0"/>
                  <a:t>其中：</a:t>
                </a:r>
                <a:endParaRPr kumimoji="1" lang="en-US" altLang="zh-CN" dirty="0"/>
              </a:p>
              <a:p>
                <a:pPr lvl="1"/>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𝑋</m:t>
                        </m:r>
                      </m:e>
                      <m:sub>
                        <m:r>
                          <a:rPr kumimoji="1" lang="en-US" altLang="zh-CN" i="1">
                            <a:latin typeface="Cambria Math" panose="02040503050406030204" pitchFamily="18" charset="0"/>
                          </a:rPr>
                          <m:t>𝑖𝑗</m:t>
                        </m:r>
                        <m:r>
                          <a:rPr kumimoji="1" lang="en-US" altLang="zh-CN" b="0" i="1" smtClean="0">
                            <a:latin typeface="Cambria Math" panose="02040503050406030204" pitchFamily="18" charset="0"/>
                          </a:rPr>
                          <m:t>,</m:t>
                        </m:r>
                        <m:r>
                          <a:rPr kumimoji="1" lang="zh-CN" altLang="en-US" b="0" i="1" smtClean="0">
                            <a:latin typeface="Cambria Math" panose="02040503050406030204" pitchFamily="18" charset="0"/>
                          </a:rPr>
                          <m:t>  </m:t>
                        </m:r>
                        <m:r>
                          <a:rPr kumimoji="1" lang="en-US" altLang="zh-CN" i="1">
                            <a:latin typeface="Cambria Math" panose="02040503050406030204" pitchFamily="18" charset="0"/>
                          </a:rPr>
                          <m:t>𝑘</m:t>
                        </m:r>
                      </m:sub>
                    </m:sSub>
                  </m:oMath>
                </a14:m>
                <a:r>
                  <a:rPr kumimoji="1" lang="zh-CN" altLang="en-US" dirty="0"/>
                  <a:t> 第 </a:t>
                </a:r>
                <a:r>
                  <a:rPr kumimoji="1" lang="en-US" altLang="zh-CN" dirty="0"/>
                  <a:t>K</a:t>
                </a:r>
                <a:r>
                  <a:rPr kumimoji="1" lang="zh-CN" altLang="en-US" dirty="0"/>
                  <a:t> 个数据切片在 </a:t>
                </a:r>
                <a:r>
                  <a:rPr kumimoji="1" lang="en-US" altLang="zh-CN" dirty="0"/>
                  <a:t>rank</a:t>
                </a:r>
                <a:r>
                  <a:rPr kumimoji="1" lang="zh-CN" altLang="en-US" dirty="0"/>
                  <a:t> </a:t>
                </a:r>
                <a14:m>
                  <m:oMath xmlns:m="http://schemas.openxmlformats.org/officeDocument/2006/math">
                    <m:r>
                      <a:rPr kumimoji="1" lang="en-US" altLang="zh-CN" i="1" dirty="0" smtClean="0">
                        <a:latin typeface="Cambria Math" panose="02040503050406030204" pitchFamily="18" charset="0"/>
                      </a:rPr>
                      <m:t>𝑖</m:t>
                    </m:r>
                  </m:oMath>
                </a14:m>
                <a:r>
                  <a:rPr kumimoji="1" lang="zh-CN" altLang="en-US" dirty="0"/>
                  <a:t> 跟</a:t>
                </a:r>
                <a:r>
                  <a:rPr kumimoji="1" lang="en-US" altLang="zh-CN" dirty="0"/>
                  <a:t>rank</a:t>
                </a:r>
                <a:r>
                  <a:rPr kumimoji="1" lang="zh-CN" altLang="en-US" dirty="0"/>
                  <a:t> </a:t>
                </a:r>
                <a14:m>
                  <m:oMath xmlns:m="http://schemas.openxmlformats.org/officeDocument/2006/math">
                    <m:r>
                      <a:rPr kumimoji="1" lang="en-US" altLang="zh-CN" i="1" dirty="0" smtClean="0">
                        <a:latin typeface="Cambria Math" panose="02040503050406030204" pitchFamily="18" charset="0"/>
                      </a:rPr>
                      <m:t>𝑗</m:t>
                    </m:r>
                  </m:oMath>
                </a14:m>
                <a:r>
                  <a:rPr kumimoji="1" lang="zh-CN" altLang="en-US" dirty="0"/>
                  <a:t> 之间数据传输完成时间</a:t>
                </a:r>
                <a:endParaRPr kumimoji="1" lang="en-US" altLang="zh-CN" dirty="0"/>
              </a:p>
              <a:p>
                <a:pPr lvl="1"/>
                <a:r>
                  <a:rPr kumimoji="1" lang="en-US" altLang="zh-CN" dirty="0"/>
                  <a:t>argmax</a:t>
                </a:r>
                <a:r>
                  <a:rPr kumimoji="1" lang="zh-CN" altLang="en-US" dirty="0"/>
                  <a:t>：集合通信性能受限于短板效应</a:t>
                </a:r>
              </a:p>
            </p:txBody>
          </p:sp>
        </mc:Choice>
        <mc:Fallback>
          <p:sp>
            <p:nvSpPr>
              <p:cNvPr id="3" name="内容占位符 2">
                <a:extLst>
                  <a:ext uri="{FF2B5EF4-FFF2-40B4-BE49-F238E27FC236}">
                    <a16:creationId xmlns:a16="http://schemas.microsoft.com/office/drawing/2014/main" id="{7B4E9ED8-756E-EF4E-BD90-24C440EC1186}"/>
                  </a:ext>
                </a:extLst>
              </p:cNvPr>
              <p:cNvSpPr>
                <a:spLocks noGrp="1" noRot="1" noChangeAspect="1" noMove="1" noResize="1" noEditPoints="1" noAdjustHandles="1" noChangeArrowheads="1" noChangeShapeType="1" noTextEdit="1"/>
              </p:cNvSpPr>
              <p:nvPr>
                <p:ph sz="half" idx="1"/>
              </p:nvPr>
            </p:nvSpPr>
            <p:spPr>
              <a:blipFill>
                <a:blip r:embed="rId2"/>
                <a:stretch>
                  <a:fillRect l="-347" b="-1015"/>
                </a:stretch>
              </a:blipFill>
            </p:spPr>
            <p:txBody>
              <a:bodyPr/>
              <a:lstStyle/>
              <a:p>
                <a:r>
                  <a:rPr lang="zh-CN" altLang="en-US">
                    <a:noFill/>
                  </a:rPr>
                  <a:t> </a:t>
                </a:r>
              </a:p>
            </p:txBody>
          </p:sp>
        </mc:Fallback>
      </mc:AlternateContent>
      <p:sp>
        <p:nvSpPr>
          <p:cNvPr id="2" name="圆角矩形 1">
            <a:extLst>
              <a:ext uri="{FF2B5EF4-FFF2-40B4-BE49-F238E27FC236}">
                <a16:creationId xmlns:a16="http://schemas.microsoft.com/office/drawing/2014/main" id="{96C9341C-9184-C0E6-E78E-C74801824892}"/>
              </a:ext>
            </a:extLst>
          </p:cNvPr>
          <p:cNvSpPr/>
          <p:nvPr/>
        </p:nvSpPr>
        <p:spPr>
          <a:xfrm>
            <a:off x="1524000" y="3520440"/>
            <a:ext cx="3962400" cy="1004899"/>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kumimoji="1" lang="zh-CN" altLang="en-US" sz="2400" b="1" dirty="0">
                <a:latin typeface="Gill Sans MT" panose="020B0502020104020203" pitchFamily="34" charset="0"/>
              </a:rPr>
              <a:t>硬件能力</a:t>
            </a:r>
            <a:endParaRPr kumimoji="1" lang="en-US" altLang="zh-CN" sz="2400" b="1" dirty="0">
              <a:latin typeface="Gill Sans MT" panose="020B0502020104020203" pitchFamily="34" charset="0"/>
            </a:endParaRPr>
          </a:p>
          <a:p>
            <a:pPr algn="ctr">
              <a:lnSpc>
                <a:spcPct val="120000"/>
              </a:lnSpc>
            </a:pPr>
            <a:r>
              <a:rPr kumimoji="1" lang="en-US" altLang="zh-CN" sz="2400" b="1" dirty="0">
                <a:latin typeface="Gill Sans MT" panose="020B0502020104020203" pitchFamily="34" charset="0"/>
              </a:rPr>
              <a:t>IO</a:t>
            </a:r>
            <a:r>
              <a:rPr kumimoji="1" lang="zh-CN" altLang="en-US" sz="2400" b="1" dirty="0">
                <a:latin typeface="Gill Sans MT" panose="020B0502020104020203" pitchFamily="34" charset="0"/>
              </a:rPr>
              <a:t> </a:t>
            </a:r>
            <a:r>
              <a:rPr kumimoji="1" lang="en-US" altLang="zh-CN" sz="2400" b="1" dirty="0">
                <a:latin typeface="Gill Sans MT" panose="020B0502020104020203" pitchFamily="34" charset="0"/>
              </a:rPr>
              <a:t>Die &amp; </a:t>
            </a:r>
            <a:r>
              <a:rPr kumimoji="1" lang="zh-CN" altLang="en-US" sz="2400" b="1" dirty="0">
                <a:latin typeface="Gill Sans MT" panose="020B0502020104020203" pitchFamily="34" charset="0"/>
              </a:rPr>
              <a:t>交换芯片</a:t>
            </a:r>
          </a:p>
        </p:txBody>
      </p:sp>
      <p:cxnSp>
        <p:nvCxnSpPr>
          <p:cNvPr id="6" name="直线箭头连接符 5">
            <a:extLst>
              <a:ext uri="{FF2B5EF4-FFF2-40B4-BE49-F238E27FC236}">
                <a16:creationId xmlns:a16="http://schemas.microsoft.com/office/drawing/2014/main" id="{79E611DF-D6F7-3EEC-FE58-847A30E2C97F}"/>
              </a:ext>
            </a:extLst>
          </p:cNvPr>
          <p:cNvCxnSpPr>
            <a:cxnSpLocks/>
            <a:endCxn id="2" idx="0"/>
          </p:cNvCxnSpPr>
          <p:nvPr/>
        </p:nvCxnSpPr>
        <p:spPr>
          <a:xfrm>
            <a:off x="2164080" y="3058160"/>
            <a:ext cx="1341120" cy="46228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4068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B329022-CD53-A646-81B8-7610EED1EA9A}"/>
              </a:ext>
            </a:extLst>
          </p:cNvPr>
          <p:cNvSpPr>
            <a:spLocks noGrp="1"/>
          </p:cNvSpPr>
          <p:nvPr>
            <p:ph type="title"/>
          </p:nvPr>
        </p:nvSpPr>
        <p:spPr/>
        <p:txBody>
          <a:bodyPr/>
          <a:lstStyle/>
          <a:p>
            <a:r>
              <a:rPr lang="zh-CN" altLang="en-US" dirty="0"/>
              <a:t>集合通信算法带宽</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7B4E9ED8-756E-EF4E-BD90-24C440EC1186}"/>
                  </a:ext>
                </a:extLst>
              </p:cNvPr>
              <p:cNvSpPr>
                <a:spLocks noGrp="1"/>
              </p:cNvSpPr>
              <p:nvPr>
                <p:ph sz="half" idx="1"/>
              </p:nvPr>
            </p:nvSpPr>
            <p:spPr/>
            <p:txBody>
              <a:bodyPr/>
              <a:lstStyle/>
              <a:p>
                <a:r>
                  <a:rPr kumimoji="1" lang="zh-CN" altLang="en-US" dirty="0">
                    <a:latin typeface="Cambria Math" panose="02040503050406030204" pitchFamily="18" charset="0"/>
                  </a:rPr>
                  <a:t>集合通信算法带宽 </a:t>
                </a:r>
                <a:r>
                  <a:rPr kumimoji="1" lang="en-US" altLang="zh-CN" dirty="0">
                    <a:latin typeface="Cambria Math" panose="02040503050406030204" pitchFamily="18" charset="0"/>
                  </a:rPr>
                  <a:t>=</a:t>
                </a:r>
                <a:r>
                  <a:rPr kumimoji="1" lang="zh-CN" altLang="en-US" dirty="0">
                    <a:latin typeface="Cambria Math" panose="02040503050406030204" pitchFamily="18" charset="0"/>
                  </a:rPr>
                  <a:t> </a:t>
                </a:r>
                <a14:m>
                  <m:oMath xmlns:m="http://schemas.openxmlformats.org/officeDocument/2006/math">
                    <m:f>
                      <m:fPr>
                        <m:ctrlPr>
                          <a:rPr kumimoji="1" lang="en-US" altLang="zh-CN" i="1" smtClean="0">
                            <a:latin typeface="Cambria Math" panose="02040503050406030204" pitchFamily="18" charset="0"/>
                          </a:rPr>
                        </m:ctrlPr>
                      </m:fPr>
                      <m:num>
                        <m:r>
                          <m:rPr>
                            <m:sty m:val="p"/>
                          </m:rPr>
                          <a:rPr kumimoji="1" lang="en-US" altLang="zh-CN" i="1">
                            <a:latin typeface="Cambria Math" panose="02040503050406030204" pitchFamily="18" charset="0"/>
                          </a:rPr>
                          <m:t>Data</m:t>
                        </m:r>
                      </m:num>
                      <m:den>
                        <m:nary>
                          <m:naryPr>
                            <m:chr m:val="∑"/>
                            <m:limLoc m:val="subSup"/>
                            <m:ctrlPr>
                              <a:rPr kumimoji="1" lang="en-US" altLang="zh-CN" i="1" smtClean="0">
                                <a:latin typeface="Cambria Math" panose="02040503050406030204" pitchFamily="18" charset="0"/>
                              </a:rPr>
                            </m:ctrlPr>
                          </m:naryPr>
                          <m:sub>
                            <m:r>
                              <m:rPr>
                                <m:brk m:alnAt="25"/>
                              </m:rPr>
                              <a:rPr kumimoji="1" lang="en-US" altLang="zh-CN" b="0" i="1" smtClean="0">
                                <a:latin typeface="Cambria Math" panose="02040503050406030204" pitchFamily="18" charset="0"/>
                              </a:rPr>
                              <m:t>𝑘</m:t>
                            </m:r>
                            <m:r>
                              <a:rPr kumimoji="1" lang="en-US" altLang="zh-CN" b="0" i="1" smtClean="0">
                                <a:latin typeface="Cambria Math" panose="02040503050406030204" pitchFamily="18" charset="0"/>
                              </a:rPr>
                              <m:t>=1</m:t>
                            </m:r>
                          </m:sub>
                          <m:sup>
                            <m:r>
                              <m:rPr>
                                <m:sty m:val="p"/>
                              </m:rPr>
                              <a:rPr kumimoji="1" lang="en-US" altLang="zh-CN" i="1">
                                <a:latin typeface="Cambria Math" panose="02040503050406030204" pitchFamily="18" charset="0"/>
                              </a:rPr>
                              <m:t>n</m:t>
                            </m:r>
                          </m:sup>
                          <m:e>
                            <m:r>
                              <a:rPr kumimoji="1" lang="en-US" altLang="zh-CN" b="0" i="1" smtClean="0">
                                <a:latin typeface="Cambria Math" panose="02040503050406030204" pitchFamily="18" charset="0"/>
                              </a:rPr>
                              <m:t>𝑎𝑟𝑔𝑚𝑎𝑥</m:t>
                            </m:r>
                            <m:d>
                              <m:dPr>
                                <m:ctrlPr>
                                  <a:rPr kumimoji="1" lang="en-US" altLang="zh-CN" b="0" i="1" smtClean="0">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𝑋</m:t>
                                    </m:r>
                                  </m:e>
                                  <m:sub>
                                    <m:r>
                                      <a:rPr kumimoji="1" lang="en-US" altLang="zh-CN" i="1">
                                        <a:latin typeface="Cambria Math" panose="02040503050406030204" pitchFamily="18" charset="0"/>
                                      </a:rPr>
                                      <m:t>𝑖𝑗</m:t>
                                    </m:r>
                                    <m:r>
                                      <a:rPr kumimoji="1" lang="en-US" altLang="zh-CN" b="0" i="1" smtClean="0">
                                        <a:latin typeface="Cambria Math" panose="02040503050406030204" pitchFamily="18" charset="0"/>
                                      </a:rPr>
                                      <m:t>,</m:t>
                                    </m:r>
                                    <m:r>
                                      <a:rPr kumimoji="1" lang="en-US" altLang="zh-CN" i="1">
                                        <a:latin typeface="Cambria Math" panose="02040503050406030204" pitchFamily="18" charset="0"/>
                                      </a:rPr>
                                      <m:t>𝑘</m:t>
                                    </m:r>
                                  </m:sub>
                                </m:sSub>
                              </m:e>
                            </m:d>
                          </m:e>
                        </m:nary>
                      </m:den>
                    </m:f>
                  </m:oMath>
                </a14:m>
                <a:endParaRPr kumimoji="1" lang="en-US" altLang="zh-CN" i="1" dirty="0">
                  <a:latin typeface="Cambria Math" panose="02040503050406030204" pitchFamily="18" charset="0"/>
                </a:endParaRPr>
              </a:p>
              <a:p>
                <a14:m>
                  <m:oMath xmlns:m="http://schemas.openxmlformats.org/officeDocument/2006/math">
                    <m:sSub>
                      <m:sSubPr>
                        <m:ctrlPr>
                          <a:rPr kumimoji="1" lang="en-US" altLang="zh-CN">
                            <a:latin typeface="Cambria Math" panose="02040503050406030204" pitchFamily="18" charset="0"/>
                          </a:rPr>
                        </m:ctrlPr>
                      </m:sSubPr>
                      <m:e>
                        <m:r>
                          <a:rPr kumimoji="1" lang="en-US" altLang="zh-CN">
                            <a:latin typeface="Cambria Math" panose="02040503050406030204" pitchFamily="18" charset="0"/>
                          </a:rPr>
                          <m:t>𝑋</m:t>
                        </m:r>
                      </m:e>
                      <m:sub>
                        <m:r>
                          <a:rPr kumimoji="1" lang="en-US" altLang="zh-CN">
                            <a:latin typeface="Cambria Math" panose="02040503050406030204" pitchFamily="18" charset="0"/>
                          </a:rPr>
                          <m:t>𝑖𝑗𝑘</m:t>
                        </m:r>
                      </m:sub>
                    </m:sSub>
                    <m:r>
                      <a:rPr kumimoji="1" lang="en-US" altLang="zh-CN">
                        <a:latin typeface="Cambria Math" panose="02040503050406030204" pitchFamily="18" charset="0"/>
                      </a:rPr>
                      <m:t>=</m:t>
                    </m:r>
                    <m:f>
                      <m:fPr>
                        <m:ctrlPr>
                          <a:rPr kumimoji="1" lang="en-US" altLang="zh-CN">
                            <a:latin typeface="Cambria Math" panose="02040503050406030204" pitchFamily="18" charset="0"/>
                          </a:rPr>
                        </m:ctrlPr>
                      </m:fPr>
                      <m:num>
                        <m:r>
                          <a:rPr kumimoji="1" lang="en-US" altLang="zh-CN">
                            <a:latin typeface="Cambria Math" panose="02040503050406030204" pitchFamily="18" charset="0"/>
                          </a:rPr>
                          <m:t>𝐷𝑎𝑡𝑎</m:t>
                        </m:r>
                      </m:num>
                      <m:den>
                        <m:r>
                          <a:rPr kumimoji="1" lang="zh-CN" altLang="en-US">
                            <a:latin typeface="Cambria Math" panose="02040503050406030204" pitchFamily="18" charset="0"/>
                          </a:rPr>
                          <m:t>物理</m:t>
                        </m:r>
                        <m:r>
                          <a:rPr kumimoji="1" lang="zh-CN" altLang="en-US">
                            <a:latin typeface="Cambria Math" panose="02040503050406030204" pitchFamily="18" charset="0"/>
                          </a:rPr>
                          <m:t>带宽</m:t>
                        </m:r>
                        <m:r>
                          <a:rPr kumimoji="1" lang="en-US" altLang="zh-CN">
                            <a:latin typeface="Cambria Math" panose="02040503050406030204" pitchFamily="18" charset="0"/>
                          </a:rPr>
                          <m:t>×</m:t>
                        </m:r>
                        <m:r>
                          <a:rPr kumimoji="1" lang="zh-CN" altLang="en-US">
                            <a:latin typeface="Cambria Math" panose="02040503050406030204" pitchFamily="18" charset="0"/>
                          </a:rPr>
                          <m:t>带宽</m:t>
                        </m:r>
                        <m:r>
                          <a:rPr kumimoji="1" lang="zh-CN" altLang="en-US">
                            <a:latin typeface="Cambria Math" panose="02040503050406030204" pitchFamily="18" charset="0"/>
                          </a:rPr>
                          <m:t>利用率</m:t>
                        </m:r>
                        <m:r>
                          <a:rPr kumimoji="1" lang="en-US" altLang="zh-CN">
                            <a:latin typeface="Cambria Math" panose="02040503050406030204" pitchFamily="18" charset="0"/>
                          </a:rPr>
                          <m:t>×</m:t>
                        </m:r>
                        <m:r>
                          <a:rPr kumimoji="1" lang="zh-CN" altLang="en-US">
                            <a:latin typeface="Cambria Math" panose="02040503050406030204" pitchFamily="18" charset="0"/>
                          </a:rPr>
                          <m:t>收敛</m:t>
                        </m:r>
                        <m:r>
                          <a:rPr kumimoji="1" lang="zh-CN" altLang="en-US">
                            <a:latin typeface="Cambria Math" panose="02040503050406030204" pitchFamily="18" charset="0"/>
                          </a:rPr>
                          <m:t>比</m:t>
                        </m:r>
                        <m:r>
                          <a:rPr kumimoji="1" lang="en-US" altLang="zh-CN">
                            <a:latin typeface="Cambria Math" panose="02040503050406030204" pitchFamily="18" charset="0"/>
                          </a:rPr>
                          <m:t>×</m:t>
                        </m:r>
                        <m:r>
                          <a:rPr kumimoji="1" lang="zh-CN" altLang="en-US">
                            <a:latin typeface="Cambria Math" panose="02040503050406030204" pitchFamily="18" charset="0"/>
                          </a:rPr>
                          <m:t>拥塞</m:t>
                        </m:r>
                        <m:r>
                          <a:rPr kumimoji="1" lang="zh-CN" altLang="en-US">
                            <a:latin typeface="Cambria Math" panose="02040503050406030204" pitchFamily="18" charset="0"/>
                          </a:rPr>
                          <m:t>比</m:t>
                        </m:r>
                      </m:den>
                    </m:f>
                    <m:r>
                      <a:rPr kumimoji="1" lang="en-US" altLang="zh-CN">
                        <a:latin typeface="Cambria Math" panose="02040503050406030204" pitchFamily="18" charset="0"/>
                      </a:rPr>
                      <m:t>+</m:t>
                    </m:r>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𝑇</m:t>
                        </m:r>
                      </m:e>
                      <m:sub>
                        <m:r>
                          <a:rPr kumimoji="1" lang="zh-CN" altLang="en-US">
                            <a:latin typeface="Cambria Math" panose="02040503050406030204" pitchFamily="18" charset="0"/>
                          </a:rPr>
                          <m:t>通信抖动</m:t>
                        </m:r>
                      </m:sub>
                    </m:sSub>
                    <m:r>
                      <a:rPr kumimoji="1" lang="en-US" altLang="zh-CN">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𝑇</m:t>
                        </m:r>
                      </m:e>
                      <m:sub>
                        <m:r>
                          <a:rPr kumimoji="1" lang="zh-CN" altLang="en-US">
                            <a:latin typeface="Cambria Math" panose="02040503050406030204" pitchFamily="18" charset="0"/>
                          </a:rPr>
                          <m:t>通信</m:t>
                        </m:r>
                        <m:r>
                          <a:rPr kumimoji="1" lang="zh-CN" altLang="en-US" i="1">
                            <a:latin typeface="Cambria Math" panose="02040503050406030204" pitchFamily="18" charset="0"/>
                          </a:rPr>
                          <m:t>启动</m:t>
                        </m:r>
                      </m:sub>
                    </m:sSub>
                    <m:r>
                      <a:rPr kumimoji="1" lang="en-US" altLang="zh-CN">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𝑇</m:t>
                        </m:r>
                      </m:e>
                      <m:sub>
                        <m:r>
                          <a:rPr kumimoji="1" lang="zh-CN" altLang="en-US" i="1" smtClean="0">
                            <a:latin typeface="Cambria Math" panose="02040503050406030204" pitchFamily="18" charset="0"/>
                          </a:rPr>
                          <m:t>静态</m:t>
                        </m:r>
                        <m:r>
                          <a:rPr kumimoji="1" lang="zh-CN" altLang="en-US" i="1">
                            <a:latin typeface="Cambria Math" panose="02040503050406030204" pitchFamily="18" charset="0"/>
                          </a:rPr>
                          <m:t>时延</m:t>
                        </m:r>
                      </m:sub>
                    </m:sSub>
                  </m:oMath>
                </a14:m>
                <a:endParaRPr kumimoji="1" lang="en-US" altLang="zh-CN" dirty="0">
                  <a:latin typeface="Cambria Math" panose="02040503050406030204" pitchFamily="18" charset="0"/>
                </a:endParaRPr>
              </a:p>
              <a:p>
                <a:endParaRPr kumimoji="1" lang="en-US" altLang="zh-CN" dirty="0"/>
              </a:p>
              <a:p>
                <a:endParaRPr kumimoji="1" lang="en-US" altLang="zh-CN" dirty="0"/>
              </a:p>
              <a:p>
                <a:endParaRPr kumimoji="1" lang="en-US" altLang="zh-CN" dirty="0"/>
              </a:p>
              <a:p>
                <a:r>
                  <a:rPr kumimoji="1" lang="zh-CN" altLang="en-US" dirty="0"/>
                  <a:t>其中：</a:t>
                </a:r>
                <a:endParaRPr kumimoji="1" lang="en-US" altLang="zh-CN" dirty="0"/>
              </a:p>
              <a:p>
                <a:pPr lvl="1"/>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𝑋</m:t>
                        </m:r>
                      </m:e>
                      <m:sub>
                        <m:r>
                          <a:rPr kumimoji="1" lang="en-US" altLang="zh-CN" i="1">
                            <a:latin typeface="Cambria Math" panose="02040503050406030204" pitchFamily="18" charset="0"/>
                          </a:rPr>
                          <m:t>𝑖𝑗</m:t>
                        </m:r>
                        <m:r>
                          <a:rPr kumimoji="1" lang="en-US" altLang="zh-CN" b="0" i="1" smtClean="0">
                            <a:latin typeface="Cambria Math" panose="02040503050406030204" pitchFamily="18" charset="0"/>
                          </a:rPr>
                          <m:t>,</m:t>
                        </m:r>
                        <m:r>
                          <a:rPr kumimoji="1" lang="zh-CN" altLang="en-US" b="0" i="1" smtClean="0">
                            <a:latin typeface="Cambria Math" panose="02040503050406030204" pitchFamily="18" charset="0"/>
                          </a:rPr>
                          <m:t>  </m:t>
                        </m:r>
                        <m:r>
                          <a:rPr kumimoji="1" lang="en-US" altLang="zh-CN" i="1">
                            <a:latin typeface="Cambria Math" panose="02040503050406030204" pitchFamily="18" charset="0"/>
                          </a:rPr>
                          <m:t>𝑘</m:t>
                        </m:r>
                      </m:sub>
                    </m:sSub>
                  </m:oMath>
                </a14:m>
                <a:r>
                  <a:rPr kumimoji="1" lang="zh-CN" altLang="en-US" dirty="0"/>
                  <a:t> 第 </a:t>
                </a:r>
                <a:r>
                  <a:rPr kumimoji="1" lang="en-US" altLang="zh-CN" dirty="0"/>
                  <a:t>K</a:t>
                </a:r>
                <a:r>
                  <a:rPr kumimoji="1" lang="zh-CN" altLang="en-US" dirty="0"/>
                  <a:t> 个数据切片在 </a:t>
                </a:r>
                <a:r>
                  <a:rPr kumimoji="1" lang="en-US" altLang="zh-CN" dirty="0"/>
                  <a:t>rank</a:t>
                </a:r>
                <a:r>
                  <a:rPr kumimoji="1" lang="zh-CN" altLang="en-US" dirty="0"/>
                  <a:t> </a:t>
                </a:r>
                <a14:m>
                  <m:oMath xmlns:m="http://schemas.openxmlformats.org/officeDocument/2006/math">
                    <m:r>
                      <a:rPr kumimoji="1" lang="en-US" altLang="zh-CN" i="1" dirty="0" smtClean="0">
                        <a:latin typeface="Cambria Math" panose="02040503050406030204" pitchFamily="18" charset="0"/>
                      </a:rPr>
                      <m:t>𝑖</m:t>
                    </m:r>
                  </m:oMath>
                </a14:m>
                <a:r>
                  <a:rPr kumimoji="1" lang="zh-CN" altLang="en-US" dirty="0"/>
                  <a:t> 跟</a:t>
                </a:r>
                <a:r>
                  <a:rPr kumimoji="1" lang="en-US" altLang="zh-CN" dirty="0"/>
                  <a:t>rank</a:t>
                </a:r>
                <a:r>
                  <a:rPr kumimoji="1" lang="zh-CN" altLang="en-US" dirty="0"/>
                  <a:t> </a:t>
                </a:r>
                <a14:m>
                  <m:oMath xmlns:m="http://schemas.openxmlformats.org/officeDocument/2006/math">
                    <m:r>
                      <a:rPr kumimoji="1" lang="en-US" altLang="zh-CN" i="1" dirty="0" smtClean="0">
                        <a:latin typeface="Cambria Math" panose="02040503050406030204" pitchFamily="18" charset="0"/>
                      </a:rPr>
                      <m:t>𝑗</m:t>
                    </m:r>
                  </m:oMath>
                </a14:m>
                <a:r>
                  <a:rPr kumimoji="1" lang="zh-CN" altLang="en-US" dirty="0"/>
                  <a:t> 之间数据传输完成时间</a:t>
                </a:r>
                <a:endParaRPr kumimoji="1" lang="en-US" altLang="zh-CN" dirty="0"/>
              </a:p>
              <a:p>
                <a:pPr lvl="1"/>
                <a:r>
                  <a:rPr kumimoji="1" lang="en-US" altLang="zh-CN" dirty="0"/>
                  <a:t>argmax</a:t>
                </a:r>
                <a:r>
                  <a:rPr kumimoji="1" lang="zh-CN" altLang="en-US" dirty="0"/>
                  <a:t>：集合通信性能受限于短板效应</a:t>
                </a:r>
              </a:p>
            </p:txBody>
          </p:sp>
        </mc:Choice>
        <mc:Fallback>
          <p:sp>
            <p:nvSpPr>
              <p:cNvPr id="3" name="内容占位符 2">
                <a:extLst>
                  <a:ext uri="{FF2B5EF4-FFF2-40B4-BE49-F238E27FC236}">
                    <a16:creationId xmlns:a16="http://schemas.microsoft.com/office/drawing/2014/main" id="{7B4E9ED8-756E-EF4E-BD90-24C440EC1186}"/>
                  </a:ext>
                </a:extLst>
              </p:cNvPr>
              <p:cNvSpPr>
                <a:spLocks noGrp="1" noRot="1" noChangeAspect="1" noMove="1" noResize="1" noEditPoints="1" noAdjustHandles="1" noChangeArrowheads="1" noChangeShapeType="1" noTextEdit="1"/>
              </p:cNvSpPr>
              <p:nvPr>
                <p:ph sz="half" idx="1"/>
              </p:nvPr>
            </p:nvSpPr>
            <p:spPr>
              <a:blipFill>
                <a:blip r:embed="rId2"/>
                <a:stretch>
                  <a:fillRect l="-347" b="-1015"/>
                </a:stretch>
              </a:blipFill>
            </p:spPr>
            <p:txBody>
              <a:bodyPr/>
              <a:lstStyle/>
              <a:p>
                <a:r>
                  <a:rPr lang="zh-CN" altLang="en-US">
                    <a:noFill/>
                  </a:rPr>
                  <a:t> </a:t>
                </a:r>
              </a:p>
            </p:txBody>
          </p:sp>
        </mc:Fallback>
      </mc:AlternateContent>
      <p:sp>
        <p:nvSpPr>
          <p:cNvPr id="2" name="圆角矩形 1">
            <a:extLst>
              <a:ext uri="{FF2B5EF4-FFF2-40B4-BE49-F238E27FC236}">
                <a16:creationId xmlns:a16="http://schemas.microsoft.com/office/drawing/2014/main" id="{96C9341C-9184-C0E6-E78E-C74801824892}"/>
              </a:ext>
            </a:extLst>
          </p:cNvPr>
          <p:cNvSpPr/>
          <p:nvPr/>
        </p:nvSpPr>
        <p:spPr>
          <a:xfrm>
            <a:off x="3810000" y="3652520"/>
            <a:ext cx="3962400" cy="1004899"/>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kumimoji="1" lang="zh-CN" altLang="en-US" sz="2400" b="1" dirty="0">
                <a:latin typeface="Gill Sans MT" panose="020B0502020104020203" pitchFamily="34" charset="0"/>
              </a:rPr>
              <a:t>物理调度 </a:t>
            </a:r>
            <a:r>
              <a:rPr kumimoji="1" lang="en-US" altLang="zh-CN" sz="2400" b="1" dirty="0">
                <a:latin typeface="Gill Sans MT" panose="020B0502020104020203" pitchFamily="34" charset="0"/>
              </a:rPr>
              <a:t>&amp;</a:t>
            </a:r>
            <a:r>
              <a:rPr kumimoji="1" lang="zh-CN" altLang="en-US" sz="2400" b="1" dirty="0">
                <a:latin typeface="Gill Sans MT" panose="020B0502020104020203" pitchFamily="34" charset="0"/>
              </a:rPr>
              <a:t> 网络拓扑</a:t>
            </a:r>
            <a:endParaRPr kumimoji="1" lang="en-US" altLang="zh-CN" sz="2400" b="1" dirty="0">
              <a:latin typeface="Gill Sans MT" panose="020B0502020104020203" pitchFamily="34" charset="0"/>
            </a:endParaRPr>
          </a:p>
          <a:p>
            <a:pPr algn="ctr">
              <a:lnSpc>
                <a:spcPct val="120000"/>
              </a:lnSpc>
            </a:pPr>
            <a:r>
              <a:rPr kumimoji="1" lang="en-US" altLang="zh-CN" sz="2400" b="1" dirty="0">
                <a:latin typeface="Gill Sans MT" panose="020B0502020104020203" pitchFamily="34" charset="0"/>
              </a:rPr>
              <a:t>&amp;</a:t>
            </a:r>
            <a:r>
              <a:rPr kumimoji="1" lang="zh-CN" altLang="en-US" sz="2400" b="1" dirty="0">
                <a:latin typeface="Gill Sans MT" panose="020B0502020104020203" pitchFamily="34" charset="0"/>
              </a:rPr>
              <a:t> 通信算法 </a:t>
            </a:r>
            <a:r>
              <a:rPr kumimoji="1" lang="en-US" altLang="zh-CN" sz="2400" b="1" dirty="0">
                <a:latin typeface="Gill Sans MT" panose="020B0502020104020203" pitchFamily="34" charset="0"/>
              </a:rPr>
              <a:t>HCCL</a:t>
            </a:r>
            <a:endParaRPr kumimoji="1" lang="zh-CN" altLang="en-US" sz="2400" b="1" dirty="0">
              <a:latin typeface="Gill Sans MT" panose="020B0502020104020203" pitchFamily="34" charset="0"/>
            </a:endParaRPr>
          </a:p>
        </p:txBody>
      </p:sp>
      <p:cxnSp>
        <p:nvCxnSpPr>
          <p:cNvPr id="6" name="直线箭头连接符 5">
            <a:extLst>
              <a:ext uri="{FF2B5EF4-FFF2-40B4-BE49-F238E27FC236}">
                <a16:creationId xmlns:a16="http://schemas.microsoft.com/office/drawing/2014/main" id="{79E611DF-D6F7-3EEC-FE58-847A30E2C97F}"/>
              </a:ext>
            </a:extLst>
          </p:cNvPr>
          <p:cNvCxnSpPr>
            <a:cxnSpLocks/>
            <a:endCxn id="2" idx="0"/>
          </p:cNvCxnSpPr>
          <p:nvPr/>
        </p:nvCxnSpPr>
        <p:spPr>
          <a:xfrm>
            <a:off x="5577840" y="3108960"/>
            <a:ext cx="213360" cy="54356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线箭头连接符 6">
            <a:extLst>
              <a:ext uri="{FF2B5EF4-FFF2-40B4-BE49-F238E27FC236}">
                <a16:creationId xmlns:a16="http://schemas.microsoft.com/office/drawing/2014/main" id="{F36C630A-2780-5190-0587-A5E8F1FEE2F2}"/>
              </a:ext>
            </a:extLst>
          </p:cNvPr>
          <p:cNvCxnSpPr>
            <a:cxnSpLocks/>
          </p:cNvCxnSpPr>
          <p:nvPr/>
        </p:nvCxnSpPr>
        <p:spPr>
          <a:xfrm flipH="1">
            <a:off x="5842000" y="3048000"/>
            <a:ext cx="2560320" cy="54356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94C3E2AF-E5C8-3D8E-30CF-676180465728}"/>
              </a:ext>
            </a:extLst>
          </p:cNvPr>
          <p:cNvCxnSpPr>
            <a:cxnSpLocks/>
          </p:cNvCxnSpPr>
          <p:nvPr/>
        </p:nvCxnSpPr>
        <p:spPr>
          <a:xfrm>
            <a:off x="3891280" y="2712720"/>
            <a:ext cx="1767840" cy="88900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412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B329022-CD53-A646-81B8-7610EED1EA9A}"/>
              </a:ext>
            </a:extLst>
          </p:cNvPr>
          <p:cNvSpPr>
            <a:spLocks noGrp="1"/>
          </p:cNvSpPr>
          <p:nvPr>
            <p:ph type="title"/>
          </p:nvPr>
        </p:nvSpPr>
        <p:spPr/>
        <p:txBody>
          <a:bodyPr/>
          <a:lstStyle/>
          <a:p>
            <a:r>
              <a:rPr lang="zh-CN" altLang="en-US" dirty="0"/>
              <a:t>集合通信算法带宽</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7B4E9ED8-756E-EF4E-BD90-24C440EC1186}"/>
                  </a:ext>
                </a:extLst>
              </p:cNvPr>
              <p:cNvSpPr>
                <a:spLocks noGrp="1"/>
              </p:cNvSpPr>
              <p:nvPr>
                <p:ph sz="half" idx="1"/>
              </p:nvPr>
            </p:nvSpPr>
            <p:spPr/>
            <p:txBody>
              <a:bodyPr/>
              <a:lstStyle/>
              <a:p>
                <a:r>
                  <a:rPr kumimoji="1" lang="zh-CN" altLang="en-US" dirty="0">
                    <a:latin typeface="Cambria Math" panose="02040503050406030204" pitchFamily="18" charset="0"/>
                  </a:rPr>
                  <a:t>集合通信算法带宽 </a:t>
                </a:r>
                <a:r>
                  <a:rPr kumimoji="1" lang="en-US" altLang="zh-CN" dirty="0">
                    <a:latin typeface="Cambria Math" panose="02040503050406030204" pitchFamily="18" charset="0"/>
                  </a:rPr>
                  <a:t>=</a:t>
                </a:r>
                <a:r>
                  <a:rPr kumimoji="1" lang="zh-CN" altLang="en-US" dirty="0">
                    <a:latin typeface="Cambria Math" panose="02040503050406030204" pitchFamily="18" charset="0"/>
                  </a:rPr>
                  <a:t> </a:t>
                </a:r>
                <a14:m>
                  <m:oMath xmlns:m="http://schemas.openxmlformats.org/officeDocument/2006/math">
                    <m:f>
                      <m:fPr>
                        <m:ctrlPr>
                          <a:rPr kumimoji="1" lang="en-US" altLang="zh-CN" i="1" smtClean="0">
                            <a:latin typeface="Cambria Math" panose="02040503050406030204" pitchFamily="18" charset="0"/>
                          </a:rPr>
                        </m:ctrlPr>
                      </m:fPr>
                      <m:num>
                        <m:r>
                          <m:rPr>
                            <m:sty m:val="p"/>
                          </m:rPr>
                          <a:rPr kumimoji="1" lang="en-US" altLang="zh-CN" i="1">
                            <a:latin typeface="Cambria Math" panose="02040503050406030204" pitchFamily="18" charset="0"/>
                          </a:rPr>
                          <m:t>Data</m:t>
                        </m:r>
                      </m:num>
                      <m:den>
                        <m:nary>
                          <m:naryPr>
                            <m:chr m:val="∑"/>
                            <m:limLoc m:val="subSup"/>
                            <m:ctrlPr>
                              <a:rPr kumimoji="1" lang="en-US" altLang="zh-CN" i="1" smtClean="0">
                                <a:latin typeface="Cambria Math" panose="02040503050406030204" pitchFamily="18" charset="0"/>
                              </a:rPr>
                            </m:ctrlPr>
                          </m:naryPr>
                          <m:sub>
                            <m:r>
                              <m:rPr>
                                <m:brk m:alnAt="25"/>
                              </m:rPr>
                              <a:rPr kumimoji="1" lang="en-US" altLang="zh-CN" b="0" i="1" smtClean="0">
                                <a:latin typeface="Cambria Math" panose="02040503050406030204" pitchFamily="18" charset="0"/>
                              </a:rPr>
                              <m:t>𝑘</m:t>
                            </m:r>
                            <m:r>
                              <a:rPr kumimoji="1" lang="en-US" altLang="zh-CN" b="0" i="1" smtClean="0">
                                <a:latin typeface="Cambria Math" panose="02040503050406030204" pitchFamily="18" charset="0"/>
                              </a:rPr>
                              <m:t>=1</m:t>
                            </m:r>
                          </m:sub>
                          <m:sup>
                            <m:r>
                              <m:rPr>
                                <m:sty m:val="p"/>
                              </m:rPr>
                              <a:rPr kumimoji="1" lang="en-US" altLang="zh-CN" i="1">
                                <a:latin typeface="Cambria Math" panose="02040503050406030204" pitchFamily="18" charset="0"/>
                              </a:rPr>
                              <m:t>n</m:t>
                            </m:r>
                          </m:sup>
                          <m:e>
                            <m:r>
                              <a:rPr kumimoji="1" lang="en-US" altLang="zh-CN" b="0" i="1" smtClean="0">
                                <a:latin typeface="Cambria Math" panose="02040503050406030204" pitchFamily="18" charset="0"/>
                              </a:rPr>
                              <m:t>𝑎𝑟𝑔𝑚𝑎𝑥</m:t>
                            </m:r>
                            <m:d>
                              <m:dPr>
                                <m:ctrlPr>
                                  <a:rPr kumimoji="1" lang="en-US" altLang="zh-CN" b="0" i="1" smtClean="0">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𝑋</m:t>
                                    </m:r>
                                  </m:e>
                                  <m:sub>
                                    <m:r>
                                      <a:rPr kumimoji="1" lang="en-US" altLang="zh-CN" i="1">
                                        <a:latin typeface="Cambria Math" panose="02040503050406030204" pitchFamily="18" charset="0"/>
                                      </a:rPr>
                                      <m:t>𝑖𝑗</m:t>
                                    </m:r>
                                    <m:r>
                                      <a:rPr kumimoji="1" lang="en-US" altLang="zh-CN" b="0" i="1" smtClean="0">
                                        <a:latin typeface="Cambria Math" panose="02040503050406030204" pitchFamily="18" charset="0"/>
                                      </a:rPr>
                                      <m:t>,</m:t>
                                    </m:r>
                                    <m:r>
                                      <a:rPr kumimoji="1" lang="en-US" altLang="zh-CN" i="1">
                                        <a:latin typeface="Cambria Math" panose="02040503050406030204" pitchFamily="18" charset="0"/>
                                      </a:rPr>
                                      <m:t>𝑘</m:t>
                                    </m:r>
                                  </m:sub>
                                </m:sSub>
                              </m:e>
                            </m:d>
                          </m:e>
                        </m:nary>
                      </m:den>
                    </m:f>
                  </m:oMath>
                </a14:m>
                <a:endParaRPr kumimoji="1" lang="en-US" altLang="zh-CN" i="1" dirty="0">
                  <a:latin typeface="Cambria Math" panose="02040503050406030204" pitchFamily="18" charset="0"/>
                </a:endParaRPr>
              </a:p>
              <a:p>
                <a14:m>
                  <m:oMath xmlns:m="http://schemas.openxmlformats.org/officeDocument/2006/math">
                    <m:sSub>
                      <m:sSubPr>
                        <m:ctrlPr>
                          <a:rPr kumimoji="1" lang="en-US" altLang="zh-CN">
                            <a:latin typeface="Cambria Math" panose="02040503050406030204" pitchFamily="18" charset="0"/>
                          </a:rPr>
                        </m:ctrlPr>
                      </m:sSubPr>
                      <m:e>
                        <m:r>
                          <a:rPr kumimoji="1" lang="en-US" altLang="zh-CN">
                            <a:latin typeface="Cambria Math" panose="02040503050406030204" pitchFamily="18" charset="0"/>
                          </a:rPr>
                          <m:t>𝑋</m:t>
                        </m:r>
                      </m:e>
                      <m:sub>
                        <m:r>
                          <a:rPr kumimoji="1" lang="en-US" altLang="zh-CN">
                            <a:latin typeface="Cambria Math" panose="02040503050406030204" pitchFamily="18" charset="0"/>
                          </a:rPr>
                          <m:t>𝑖𝑗𝑘</m:t>
                        </m:r>
                      </m:sub>
                    </m:sSub>
                    <m:r>
                      <a:rPr kumimoji="1" lang="en-US" altLang="zh-CN">
                        <a:latin typeface="Cambria Math" panose="02040503050406030204" pitchFamily="18" charset="0"/>
                      </a:rPr>
                      <m:t>=</m:t>
                    </m:r>
                    <m:f>
                      <m:fPr>
                        <m:ctrlPr>
                          <a:rPr kumimoji="1" lang="en-US" altLang="zh-CN">
                            <a:latin typeface="Cambria Math" panose="02040503050406030204" pitchFamily="18" charset="0"/>
                          </a:rPr>
                        </m:ctrlPr>
                      </m:fPr>
                      <m:num>
                        <m:r>
                          <a:rPr kumimoji="1" lang="en-US" altLang="zh-CN">
                            <a:latin typeface="Cambria Math" panose="02040503050406030204" pitchFamily="18" charset="0"/>
                          </a:rPr>
                          <m:t>𝐷𝑎𝑡𝑎</m:t>
                        </m:r>
                      </m:num>
                      <m:den>
                        <m:r>
                          <a:rPr kumimoji="1" lang="zh-CN" altLang="en-US">
                            <a:latin typeface="Cambria Math" panose="02040503050406030204" pitchFamily="18" charset="0"/>
                          </a:rPr>
                          <m:t>物理</m:t>
                        </m:r>
                        <m:r>
                          <a:rPr kumimoji="1" lang="zh-CN" altLang="en-US">
                            <a:latin typeface="Cambria Math" panose="02040503050406030204" pitchFamily="18" charset="0"/>
                          </a:rPr>
                          <m:t>带宽</m:t>
                        </m:r>
                        <m:r>
                          <a:rPr kumimoji="1" lang="en-US" altLang="zh-CN">
                            <a:latin typeface="Cambria Math" panose="02040503050406030204" pitchFamily="18" charset="0"/>
                          </a:rPr>
                          <m:t>×</m:t>
                        </m:r>
                        <m:r>
                          <a:rPr kumimoji="1" lang="zh-CN" altLang="en-US">
                            <a:latin typeface="Cambria Math" panose="02040503050406030204" pitchFamily="18" charset="0"/>
                          </a:rPr>
                          <m:t>带宽</m:t>
                        </m:r>
                        <m:r>
                          <a:rPr kumimoji="1" lang="zh-CN" altLang="en-US">
                            <a:latin typeface="Cambria Math" panose="02040503050406030204" pitchFamily="18" charset="0"/>
                          </a:rPr>
                          <m:t>利用率</m:t>
                        </m:r>
                        <m:r>
                          <a:rPr kumimoji="1" lang="en-US" altLang="zh-CN">
                            <a:latin typeface="Cambria Math" panose="02040503050406030204" pitchFamily="18" charset="0"/>
                          </a:rPr>
                          <m:t>×</m:t>
                        </m:r>
                        <m:r>
                          <a:rPr kumimoji="1" lang="zh-CN" altLang="en-US">
                            <a:latin typeface="Cambria Math" panose="02040503050406030204" pitchFamily="18" charset="0"/>
                          </a:rPr>
                          <m:t>收敛</m:t>
                        </m:r>
                        <m:r>
                          <a:rPr kumimoji="1" lang="zh-CN" altLang="en-US">
                            <a:latin typeface="Cambria Math" panose="02040503050406030204" pitchFamily="18" charset="0"/>
                          </a:rPr>
                          <m:t>比</m:t>
                        </m:r>
                        <m:r>
                          <a:rPr kumimoji="1" lang="en-US" altLang="zh-CN">
                            <a:latin typeface="Cambria Math" panose="02040503050406030204" pitchFamily="18" charset="0"/>
                          </a:rPr>
                          <m:t>×</m:t>
                        </m:r>
                        <m:r>
                          <a:rPr kumimoji="1" lang="zh-CN" altLang="en-US">
                            <a:latin typeface="Cambria Math" panose="02040503050406030204" pitchFamily="18" charset="0"/>
                          </a:rPr>
                          <m:t>拥塞</m:t>
                        </m:r>
                        <m:r>
                          <a:rPr kumimoji="1" lang="zh-CN" altLang="en-US">
                            <a:latin typeface="Cambria Math" panose="02040503050406030204" pitchFamily="18" charset="0"/>
                          </a:rPr>
                          <m:t>比</m:t>
                        </m:r>
                      </m:den>
                    </m:f>
                    <m:r>
                      <a:rPr kumimoji="1" lang="en-US" altLang="zh-CN">
                        <a:latin typeface="Cambria Math" panose="02040503050406030204" pitchFamily="18" charset="0"/>
                      </a:rPr>
                      <m:t>+</m:t>
                    </m:r>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𝑇</m:t>
                        </m:r>
                      </m:e>
                      <m:sub>
                        <m:r>
                          <a:rPr kumimoji="1" lang="zh-CN" altLang="en-US">
                            <a:latin typeface="Cambria Math" panose="02040503050406030204" pitchFamily="18" charset="0"/>
                          </a:rPr>
                          <m:t>通信抖动</m:t>
                        </m:r>
                      </m:sub>
                    </m:sSub>
                    <m:r>
                      <a:rPr kumimoji="1" lang="en-US" altLang="zh-CN">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𝑇</m:t>
                        </m:r>
                      </m:e>
                      <m:sub>
                        <m:r>
                          <a:rPr kumimoji="1" lang="zh-CN" altLang="en-US">
                            <a:latin typeface="Cambria Math" panose="02040503050406030204" pitchFamily="18" charset="0"/>
                          </a:rPr>
                          <m:t>通信</m:t>
                        </m:r>
                        <m:r>
                          <a:rPr kumimoji="1" lang="zh-CN" altLang="en-US" i="1">
                            <a:latin typeface="Cambria Math" panose="02040503050406030204" pitchFamily="18" charset="0"/>
                          </a:rPr>
                          <m:t>启动</m:t>
                        </m:r>
                      </m:sub>
                    </m:sSub>
                    <m:r>
                      <a:rPr kumimoji="1" lang="en-US" altLang="zh-CN">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𝑇</m:t>
                        </m:r>
                      </m:e>
                      <m:sub>
                        <m:r>
                          <a:rPr kumimoji="1" lang="zh-CN" altLang="en-US" i="1" smtClean="0">
                            <a:latin typeface="Cambria Math" panose="02040503050406030204" pitchFamily="18" charset="0"/>
                          </a:rPr>
                          <m:t>静态</m:t>
                        </m:r>
                        <m:r>
                          <a:rPr kumimoji="1" lang="zh-CN" altLang="en-US" i="1">
                            <a:latin typeface="Cambria Math" panose="02040503050406030204" pitchFamily="18" charset="0"/>
                          </a:rPr>
                          <m:t>时延</m:t>
                        </m:r>
                      </m:sub>
                    </m:sSub>
                  </m:oMath>
                </a14:m>
                <a:endParaRPr kumimoji="1" lang="en-US" altLang="zh-CN" dirty="0">
                  <a:latin typeface="Cambria Math" panose="02040503050406030204" pitchFamily="18" charset="0"/>
                </a:endParaRPr>
              </a:p>
              <a:p>
                <a:endParaRPr kumimoji="1" lang="en-US" altLang="zh-CN" dirty="0"/>
              </a:p>
              <a:p>
                <a:endParaRPr kumimoji="1" lang="en-US" altLang="zh-CN" dirty="0"/>
              </a:p>
              <a:p>
                <a:endParaRPr kumimoji="1" lang="en-US" altLang="zh-CN" dirty="0"/>
              </a:p>
              <a:p>
                <a:r>
                  <a:rPr kumimoji="1" lang="zh-CN" altLang="en-US" dirty="0"/>
                  <a:t>其中：</a:t>
                </a:r>
                <a:endParaRPr kumimoji="1" lang="en-US" altLang="zh-CN" dirty="0"/>
              </a:p>
              <a:p>
                <a:pPr lvl="1"/>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𝑋</m:t>
                        </m:r>
                      </m:e>
                      <m:sub>
                        <m:r>
                          <a:rPr kumimoji="1" lang="en-US" altLang="zh-CN" i="1">
                            <a:latin typeface="Cambria Math" panose="02040503050406030204" pitchFamily="18" charset="0"/>
                          </a:rPr>
                          <m:t>𝑖𝑗</m:t>
                        </m:r>
                        <m:r>
                          <a:rPr kumimoji="1" lang="en-US" altLang="zh-CN" b="0" i="1" smtClean="0">
                            <a:latin typeface="Cambria Math" panose="02040503050406030204" pitchFamily="18" charset="0"/>
                          </a:rPr>
                          <m:t>,</m:t>
                        </m:r>
                        <m:r>
                          <a:rPr kumimoji="1" lang="zh-CN" altLang="en-US" b="0" i="1" smtClean="0">
                            <a:latin typeface="Cambria Math" panose="02040503050406030204" pitchFamily="18" charset="0"/>
                          </a:rPr>
                          <m:t>  </m:t>
                        </m:r>
                        <m:r>
                          <a:rPr kumimoji="1" lang="en-US" altLang="zh-CN" i="1">
                            <a:latin typeface="Cambria Math" panose="02040503050406030204" pitchFamily="18" charset="0"/>
                          </a:rPr>
                          <m:t>𝑘</m:t>
                        </m:r>
                      </m:sub>
                    </m:sSub>
                  </m:oMath>
                </a14:m>
                <a:r>
                  <a:rPr kumimoji="1" lang="zh-CN" altLang="en-US" dirty="0"/>
                  <a:t> 第 </a:t>
                </a:r>
                <a:r>
                  <a:rPr kumimoji="1" lang="en-US" altLang="zh-CN" dirty="0"/>
                  <a:t>K</a:t>
                </a:r>
                <a:r>
                  <a:rPr kumimoji="1" lang="zh-CN" altLang="en-US" dirty="0"/>
                  <a:t> 个数据切片在 </a:t>
                </a:r>
                <a:r>
                  <a:rPr kumimoji="1" lang="en-US" altLang="zh-CN" dirty="0"/>
                  <a:t>rank</a:t>
                </a:r>
                <a:r>
                  <a:rPr kumimoji="1" lang="zh-CN" altLang="en-US" dirty="0"/>
                  <a:t> </a:t>
                </a:r>
                <a14:m>
                  <m:oMath xmlns:m="http://schemas.openxmlformats.org/officeDocument/2006/math">
                    <m:r>
                      <a:rPr kumimoji="1" lang="en-US" altLang="zh-CN" i="1" dirty="0" smtClean="0">
                        <a:latin typeface="Cambria Math" panose="02040503050406030204" pitchFamily="18" charset="0"/>
                      </a:rPr>
                      <m:t>𝑖</m:t>
                    </m:r>
                  </m:oMath>
                </a14:m>
                <a:r>
                  <a:rPr kumimoji="1" lang="zh-CN" altLang="en-US" dirty="0"/>
                  <a:t> 跟</a:t>
                </a:r>
                <a:r>
                  <a:rPr kumimoji="1" lang="en-US" altLang="zh-CN" dirty="0"/>
                  <a:t>rank</a:t>
                </a:r>
                <a:r>
                  <a:rPr kumimoji="1" lang="zh-CN" altLang="en-US" dirty="0"/>
                  <a:t> </a:t>
                </a:r>
                <a14:m>
                  <m:oMath xmlns:m="http://schemas.openxmlformats.org/officeDocument/2006/math">
                    <m:r>
                      <a:rPr kumimoji="1" lang="en-US" altLang="zh-CN" i="1" dirty="0" smtClean="0">
                        <a:latin typeface="Cambria Math" panose="02040503050406030204" pitchFamily="18" charset="0"/>
                      </a:rPr>
                      <m:t>𝑗</m:t>
                    </m:r>
                  </m:oMath>
                </a14:m>
                <a:r>
                  <a:rPr kumimoji="1" lang="zh-CN" altLang="en-US" dirty="0"/>
                  <a:t> 之间数据传输完成时间</a:t>
                </a:r>
                <a:endParaRPr kumimoji="1" lang="en-US" altLang="zh-CN" dirty="0"/>
              </a:p>
              <a:p>
                <a:pPr lvl="1"/>
                <a:r>
                  <a:rPr kumimoji="1" lang="en-US" altLang="zh-CN" dirty="0"/>
                  <a:t>argmax</a:t>
                </a:r>
                <a:r>
                  <a:rPr kumimoji="1" lang="zh-CN" altLang="en-US" dirty="0"/>
                  <a:t>：集合通信性能受限于短板效应</a:t>
                </a:r>
              </a:p>
            </p:txBody>
          </p:sp>
        </mc:Choice>
        <mc:Fallback>
          <p:sp>
            <p:nvSpPr>
              <p:cNvPr id="3" name="内容占位符 2">
                <a:extLst>
                  <a:ext uri="{FF2B5EF4-FFF2-40B4-BE49-F238E27FC236}">
                    <a16:creationId xmlns:a16="http://schemas.microsoft.com/office/drawing/2014/main" id="{7B4E9ED8-756E-EF4E-BD90-24C440EC1186}"/>
                  </a:ext>
                </a:extLst>
              </p:cNvPr>
              <p:cNvSpPr>
                <a:spLocks noGrp="1" noRot="1" noChangeAspect="1" noMove="1" noResize="1" noEditPoints="1" noAdjustHandles="1" noChangeArrowheads="1" noChangeShapeType="1" noTextEdit="1"/>
              </p:cNvSpPr>
              <p:nvPr>
                <p:ph sz="half" idx="1"/>
              </p:nvPr>
            </p:nvSpPr>
            <p:spPr>
              <a:blipFill>
                <a:blip r:embed="rId2"/>
                <a:stretch>
                  <a:fillRect l="-347" b="-1015"/>
                </a:stretch>
              </a:blipFill>
            </p:spPr>
            <p:txBody>
              <a:bodyPr/>
              <a:lstStyle/>
              <a:p>
                <a:r>
                  <a:rPr lang="zh-CN" altLang="en-US">
                    <a:noFill/>
                  </a:rPr>
                  <a:t> </a:t>
                </a:r>
              </a:p>
            </p:txBody>
          </p:sp>
        </mc:Fallback>
      </mc:AlternateContent>
      <p:sp>
        <p:nvSpPr>
          <p:cNvPr id="2" name="圆角矩形 1">
            <a:extLst>
              <a:ext uri="{FF2B5EF4-FFF2-40B4-BE49-F238E27FC236}">
                <a16:creationId xmlns:a16="http://schemas.microsoft.com/office/drawing/2014/main" id="{96C9341C-9184-C0E6-E78E-C74801824892}"/>
              </a:ext>
            </a:extLst>
          </p:cNvPr>
          <p:cNvSpPr/>
          <p:nvPr/>
        </p:nvSpPr>
        <p:spPr>
          <a:xfrm>
            <a:off x="4132394" y="3706800"/>
            <a:ext cx="4490720" cy="1004899"/>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kumimoji="1" lang="zh-CN" altLang="en-US" sz="2400" b="1" dirty="0">
                <a:latin typeface="Gill Sans MT" panose="020B0502020104020203" pitchFamily="34" charset="0"/>
              </a:rPr>
              <a:t>通信协议</a:t>
            </a:r>
            <a:endParaRPr kumimoji="1" lang="en-US" altLang="zh-CN" sz="2400" b="1" dirty="0">
              <a:latin typeface="Gill Sans MT" panose="020B0502020104020203" pitchFamily="34" charset="0"/>
            </a:endParaRPr>
          </a:p>
          <a:p>
            <a:pPr algn="ctr">
              <a:lnSpc>
                <a:spcPct val="120000"/>
              </a:lnSpc>
            </a:pPr>
            <a:r>
              <a:rPr kumimoji="1" lang="zh-CN" altLang="en-US" sz="2400" b="1" dirty="0">
                <a:latin typeface="Gill Sans MT" panose="020B0502020104020203" pitchFamily="34" charset="0"/>
              </a:rPr>
              <a:t>短距离 </a:t>
            </a:r>
            <a:r>
              <a:rPr kumimoji="1" lang="en-US" altLang="zh-CN" sz="2400" b="1" dirty="0">
                <a:latin typeface="Gill Sans MT" panose="020B0502020104020203" pitchFamily="34" charset="0"/>
              </a:rPr>
              <a:t>UBC</a:t>
            </a:r>
            <a:r>
              <a:rPr kumimoji="1" lang="zh-CN" altLang="en-US" sz="2400" b="1" dirty="0">
                <a:latin typeface="Gill Sans MT" panose="020B0502020104020203" pitchFamily="34" charset="0"/>
              </a:rPr>
              <a:t> </a:t>
            </a:r>
            <a:r>
              <a:rPr kumimoji="1" lang="en-US" altLang="zh-CN" sz="2400" b="1" dirty="0">
                <a:latin typeface="Gill Sans MT" panose="020B0502020104020203" pitchFamily="34" charset="0"/>
              </a:rPr>
              <a:t>&amp;</a:t>
            </a:r>
            <a:r>
              <a:rPr kumimoji="1" lang="zh-CN" altLang="en-US" sz="2400" b="1" dirty="0">
                <a:latin typeface="Gill Sans MT" panose="020B0502020104020203" pitchFamily="34" charset="0"/>
              </a:rPr>
              <a:t> 长距离 </a:t>
            </a:r>
            <a:r>
              <a:rPr kumimoji="1" lang="en-US" altLang="zh-CN" sz="2400" b="1" dirty="0">
                <a:latin typeface="Gill Sans MT" panose="020B0502020104020203" pitchFamily="34" charset="0"/>
              </a:rPr>
              <a:t>RoCE</a:t>
            </a:r>
            <a:endParaRPr kumimoji="1" lang="zh-CN" altLang="en-US" sz="2400" b="1" dirty="0">
              <a:latin typeface="Gill Sans MT" panose="020B0502020104020203" pitchFamily="34" charset="0"/>
            </a:endParaRPr>
          </a:p>
        </p:txBody>
      </p:sp>
      <p:cxnSp>
        <p:nvCxnSpPr>
          <p:cNvPr id="6" name="直线箭头连接符 5">
            <a:extLst>
              <a:ext uri="{FF2B5EF4-FFF2-40B4-BE49-F238E27FC236}">
                <a16:creationId xmlns:a16="http://schemas.microsoft.com/office/drawing/2014/main" id="{79E611DF-D6F7-3EEC-FE58-847A30E2C97F}"/>
              </a:ext>
            </a:extLst>
          </p:cNvPr>
          <p:cNvCxnSpPr>
            <a:cxnSpLocks/>
          </p:cNvCxnSpPr>
          <p:nvPr/>
        </p:nvCxnSpPr>
        <p:spPr>
          <a:xfrm flipH="1">
            <a:off x="6522720" y="3041717"/>
            <a:ext cx="78554" cy="665083"/>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线箭头连接符 6">
            <a:extLst>
              <a:ext uri="{FF2B5EF4-FFF2-40B4-BE49-F238E27FC236}">
                <a16:creationId xmlns:a16="http://schemas.microsoft.com/office/drawing/2014/main" id="{F36C630A-2780-5190-0587-A5E8F1FEE2F2}"/>
              </a:ext>
            </a:extLst>
          </p:cNvPr>
          <p:cNvCxnSpPr>
            <a:cxnSpLocks/>
          </p:cNvCxnSpPr>
          <p:nvPr/>
        </p:nvCxnSpPr>
        <p:spPr>
          <a:xfrm flipH="1">
            <a:off x="6604000" y="3106957"/>
            <a:ext cx="3088640" cy="555723"/>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94C3E2AF-E5C8-3D8E-30CF-676180465728}"/>
              </a:ext>
            </a:extLst>
          </p:cNvPr>
          <p:cNvCxnSpPr>
            <a:cxnSpLocks/>
          </p:cNvCxnSpPr>
          <p:nvPr/>
        </p:nvCxnSpPr>
        <p:spPr>
          <a:xfrm>
            <a:off x="3495040" y="3106957"/>
            <a:ext cx="2953834" cy="559203"/>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0986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AFE5274-124D-1693-AB15-2A861D2ACE00}"/>
              </a:ext>
            </a:extLst>
          </p:cNvPr>
          <p:cNvPicPr>
            <a:picLocks noChangeAspect="1"/>
          </p:cNvPicPr>
          <p:nvPr/>
        </p:nvPicPr>
        <p:blipFill>
          <a:blip r:embed="rId2"/>
          <a:stretch>
            <a:fillRect/>
          </a:stretch>
        </p:blipFill>
        <p:spPr>
          <a:xfrm>
            <a:off x="590393" y="1284513"/>
            <a:ext cx="10135827" cy="5067914"/>
          </a:xfrm>
          <a:prstGeom prst="rect">
            <a:avLst/>
          </a:prstGeom>
        </p:spPr>
      </p:pic>
      <p:sp>
        <p:nvSpPr>
          <p:cNvPr id="4" name="标题 3"/>
          <p:cNvSpPr>
            <a:spLocks noGrp="1"/>
          </p:cNvSpPr>
          <p:nvPr>
            <p:ph type="title"/>
          </p:nvPr>
        </p:nvSpPr>
        <p:spPr/>
        <p:txBody>
          <a:bodyPr/>
          <a:lstStyle/>
          <a:p>
            <a:r>
              <a:rPr lang="zh-CN" altLang="en-US" dirty="0"/>
              <a:t>思维导图 </a:t>
            </a:r>
            <a:r>
              <a:rPr lang="en-US" altLang="zh-CN" dirty="0"/>
              <a:t>XMind</a:t>
            </a:r>
            <a:endParaRPr lang="zh-CN" altLang="en-US" dirty="0"/>
          </a:p>
        </p:txBody>
      </p:sp>
      <p:sp>
        <p:nvSpPr>
          <p:cNvPr id="2" name="矩形 1"/>
          <p:cNvSpPr/>
          <p:nvPr/>
        </p:nvSpPr>
        <p:spPr>
          <a:xfrm flipV="1">
            <a:off x="4348222" y="5522116"/>
            <a:ext cx="6491012" cy="824633"/>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B4C6DF9-5511-70C8-641B-B7CA50E385E5}"/>
              </a:ext>
            </a:extLst>
          </p:cNvPr>
          <p:cNvSpPr>
            <a:spLocks noGrp="1"/>
          </p:cNvSpPr>
          <p:nvPr>
            <p:ph type="title"/>
          </p:nvPr>
        </p:nvSpPr>
        <p:spPr/>
        <p:txBody>
          <a:bodyPr/>
          <a:lstStyle/>
          <a:p>
            <a:r>
              <a:rPr lang="en-US" altLang="zh-CN" dirty="0"/>
              <a:t>Question</a:t>
            </a:r>
            <a:endParaRPr lang="zh-CN" altLang="en-US" dirty="0"/>
          </a:p>
        </p:txBody>
      </p:sp>
      <p:sp>
        <p:nvSpPr>
          <p:cNvPr id="5" name="内容占位符 4">
            <a:extLst>
              <a:ext uri="{FF2B5EF4-FFF2-40B4-BE49-F238E27FC236}">
                <a16:creationId xmlns:a16="http://schemas.microsoft.com/office/drawing/2014/main" id="{78C29D0F-DD61-2CFB-F238-DB62365CD54F}"/>
              </a:ext>
            </a:extLst>
          </p:cNvPr>
          <p:cNvSpPr>
            <a:spLocks noGrp="1"/>
          </p:cNvSpPr>
          <p:nvPr>
            <p:ph sz="half" idx="1"/>
          </p:nvPr>
        </p:nvSpPr>
        <p:spPr/>
        <p:txBody>
          <a:bodyPr/>
          <a:lstStyle/>
          <a:p>
            <a:pPr>
              <a:lnSpc>
                <a:spcPct val="150000"/>
              </a:lnSpc>
            </a:pPr>
            <a:r>
              <a:rPr lang="zh-CN" altLang="en-US" dirty="0"/>
              <a:t>对集群通信成本进行建模是一个重要又具有挑战性的工作，了解通信性能模型的发展、作用，以及现有的各类集合通信模型分别做什么、为何这样设计、有哪些进一步的贡献、优缺点等等</a:t>
            </a:r>
          </a:p>
        </p:txBody>
      </p:sp>
    </p:spTree>
    <p:extLst>
      <p:ext uri="{BB962C8B-B14F-4D97-AF65-F5344CB8AC3E}">
        <p14:creationId xmlns:p14="http://schemas.microsoft.com/office/powerpoint/2010/main" val="1155893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F68C212-104B-C92F-F4D8-1BE2190A29BD}"/>
              </a:ext>
            </a:extLst>
          </p:cNvPr>
          <p:cNvSpPr>
            <a:spLocks noGrp="1"/>
          </p:cNvSpPr>
          <p:nvPr>
            <p:ph sz="half" idx="1"/>
          </p:nvPr>
        </p:nvSpPr>
        <p:spPr/>
        <p:txBody>
          <a:bodyPr>
            <a:normAutofit/>
          </a:bodyPr>
          <a:lstStyle/>
          <a:p>
            <a:r>
              <a:rPr kumimoji="1" lang="en-US" altLang="zh-CN" dirty="0"/>
              <a:t>01.</a:t>
            </a:r>
            <a:r>
              <a:rPr kumimoji="1" lang="zh-CN" altLang="en-US" dirty="0"/>
              <a:t> 基础通信模型</a:t>
            </a:r>
            <a:endParaRPr kumimoji="1" lang="en-US" altLang="zh-CN" dirty="0"/>
          </a:p>
          <a:p>
            <a:r>
              <a:rPr kumimoji="1" lang="zh-CN" altLang="en-US" dirty="0"/>
              <a:t>的作用</a:t>
            </a:r>
            <a:endParaRPr kumimoji="1" lang="en-US" altLang="zh-CN" dirty="0"/>
          </a:p>
        </p:txBody>
      </p:sp>
    </p:spTree>
    <p:extLst>
      <p:ext uri="{BB962C8B-B14F-4D97-AF65-F5344CB8AC3E}">
        <p14:creationId xmlns:p14="http://schemas.microsoft.com/office/powerpoint/2010/main" val="1421443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C647882-2783-B7E1-806E-EAA518439D35}"/>
              </a:ext>
            </a:extLst>
          </p:cNvPr>
          <p:cNvSpPr>
            <a:spLocks noGrp="1"/>
          </p:cNvSpPr>
          <p:nvPr>
            <p:ph type="title"/>
          </p:nvPr>
        </p:nvSpPr>
        <p:spPr/>
        <p:txBody>
          <a:bodyPr/>
          <a:lstStyle/>
          <a:p>
            <a:r>
              <a:rPr lang="zh-CN" altLang="en-US" dirty="0"/>
              <a:t>基础通信模型</a:t>
            </a:r>
          </a:p>
        </p:txBody>
      </p:sp>
      <p:sp>
        <p:nvSpPr>
          <p:cNvPr id="5" name="内容占位符 4">
            <a:extLst>
              <a:ext uri="{FF2B5EF4-FFF2-40B4-BE49-F238E27FC236}">
                <a16:creationId xmlns:a16="http://schemas.microsoft.com/office/drawing/2014/main" id="{B88840F1-2B07-810C-FF31-CB30CFF32273}"/>
              </a:ext>
            </a:extLst>
          </p:cNvPr>
          <p:cNvSpPr>
            <a:spLocks noGrp="1"/>
          </p:cNvSpPr>
          <p:nvPr>
            <p:ph sz="half" idx="1"/>
          </p:nvPr>
        </p:nvSpPr>
        <p:spPr/>
        <p:txBody>
          <a:bodyPr/>
          <a:lstStyle/>
          <a:p>
            <a:r>
              <a:rPr lang="zh-CN" altLang="en-US" dirty="0"/>
              <a:t>集群的计算节点越来越复杂，以同一节点上的进程间通信为例，它们可以使用共享内存作为缓冲区通信（</a:t>
            </a:r>
            <a:r>
              <a:rPr lang="en-US" altLang="zh-CN" dirty="0"/>
              <a:t>GPU</a:t>
            </a:r>
            <a:r>
              <a:rPr lang="zh-CN" altLang="en-US" dirty="0"/>
              <a:t> </a:t>
            </a:r>
            <a:r>
              <a:rPr lang="en-US" altLang="zh-CN" dirty="0"/>
              <a:t>Direct</a:t>
            </a:r>
            <a:r>
              <a:rPr lang="zh-CN" altLang="en-US" dirty="0"/>
              <a:t>），也可以通过高性能网络（如 </a:t>
            </a:r>
            <a:r>
              <a:rPr lang="en" altLang="zh-CN" dirty="0"/>
              <a:t>InfiniBand</a:t>
            </a:r>
            <a:r>
              <a:rPr lang="en-US" altLang="zh-CN" dirty="0"/>
              <a:t>/RoCE</a:t>
            </a:r>
            <a:r>
              <a:rPr lang="zh-CN" altLang="en-US" dirty="0"/>
              <a:t> </a:t>
            </a:r>
            <a:r>
              <a:rPr lang="en-US" altLang="zh-CN" dirty="0"/>
              <a:t>v2</a:t>
            </a:r>
            <a:r>
              <a:rPr lang="zh-CN" altLang="en" dirty="0"/>
              <a:t>）</a:t>
            </a:r>
            <a:r>
              <a:rPr lang="zh-CN" altLang="en-US" dirty="0"/>
              <a:t>使用操作系统模块、操作系统旁路或远程内存访问（</a:t>
            </a:r>
            <a:r>
              <a:rPr lang="en" altLang="zh-CN" dirty="0"/>
              <a:t>RDMA</a:t>
            </a:r>
            <a:r>
              <a:rPr lang="zh-CN" altLang="en" dirty="0"/>
              <a:t>）</a:t>
            </a:r>
            <a:r>
              <a:rPr lang="zh-CN" altLang="en-US" dirty="0"/>
              <a:t>进行消息的直接传输。</a:t>
            </a:r>
          </a:p>
        </p:txBody>
      </p:sp>
      <p:pic>
        <p:nvPicPr>
          <p:cNvPr id="1026" name="Picture 2" descr="GPUDirect | NVIDIA Developer">
            <a:extLst>
              <a:ext uri="{FF2B5EF4-FFF2-40B4-BE49-F238E27FC236}">
                <a16:creationId xmlns:a16="http://schemas.microsoft.com/office/drawing/2014/main" id="{AD8E34BB-704C-07B0-E064-FAC1CF4BF5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916" t="19260" r="10583" b="34043"/>
          <a:stretch/>
        </p:blipFill>
        <p:spPr bwMode="auto">
          <a:xfrm>
            <a:off x="1087941" y="3001894"/>
            <a:ext cx="10020879" cy="3353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7230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FD2E7D2-FE9E-DF39-9D8A-D65AA9B9FFF3}"/>
              </a:ext>
            </a:extLst>
          </p:cNvPr>
          <p:cNvSpPr>
            <a:spLocks noGrp="1"/>
          </p:cNvSpPr>
          <p:nvPr>
            <p:ph type="title"/>
          </p:nvPr>
        </p:nvSpPr>
        <p:spPr/>
        <p:txBody>
          <a:bodyPr/>
          <a:lstStyle/>
          <a:p>
            <a:r>
              <a:rPr lang="zh-CN" altLang="en-US" dirty="0"/>
              <a:t>概念与形式</a:t>
            </a:r>
          </a:p>
        </p:txBody>
      </p:sp>
      <p:sp>
        <p:nvSpPr>
          <p:cNvPr id="4" name="内容占位符 3">
            <a:extLst>
              <a:ext uri="{FF2B5EF4-FFF2-40B4-BE49-F238E27FC236}">
                <a16:creationId xmlns:a16="http://schemas.microsoft.com/office/drawing/2014/main" id="{B92372EE-09CE-C258-A569-2A441E98B69C}"/>
              </a:ext>
            </a:extLst>
          </p:cNvPr>
          <p:cNvSpPr>
            <a:spLocks noGrp="1"/>
          </p:cNvSpPr>
          <p:nvPr>
            <p:ph sz="half" idx="1"/>
          </p:nvPr>
        </p:nvSpPr>
        <p:spPr/>
        <p:txBody>
          <a:bodyPr/>
          <a:lstStyle/>
          <a:p>
            <a:r>
              <a:rPr lang="zh-CN" altLang="en-US" dirty="0"/>
              <a:t>通信的性能模型使用一系列参数对一次点对点通信的时间消耗进行建模，因为点对点通信（</a:t>
            </a:r>
            <a:r>
              <a:rPr lang="en-US" altLang="zh-CN" dirty="0"/>
              <a:t>P2P</a:t>
            </a:r>
            <a:r>
              <a:rPr lang="zh-CN" altLang="en-US" dirty="0"/>
              <a:t>）的成本可以推广到集合通信当中；</a:t>
            </a:r>
            <a:endParaRPr lang="en-US" altLang="zh-CN" dirty="0"/>
          </a:p>
          <a:p>
            <a:pPr algn="just"/>
            <a:r>
              <a:rPr lang="zh-CN" altLang="en-US" dirty="0"/>
              <a:t>集合通信在大模型训练和推理过程中，占用了相当高的耗时，因此许多研究都致力于提高 </a:t>
            </a:r>
            <a:r>
              <a:rPr lang="en-US" altLang="zh-CN" dirty="0"/>
              <a:t>XCCL</a:t>
            </a:r>
            <a:r>
              <a:rPr lang="zh-CN" altLang="en-US" dirty="0"/>
              <a:t> 的集合通信性能</a:t>
            </a:r>
            <a:endParaRPr lang="en-US" altLang="zh-CN" dirty="0"/>
          </a:p>
          <a:p>
            <a:pPr algn="just"/>
            <a:endParaRPr lang="en-US" altLang="zh-CN" dirty="0"/>
          </a:p>
          <a:p>
            <a:pPr algn="just"/>
            <a:r>
              <a:rPr lang="zh-CN" altLang="en-US" b="1" dirty="0"/>
              <a:t>通信性能模型主要能从两点提供帮助：</a:t>
            </a:r>
          </a:p>
          <a:p>
            <a:pPr marL="674688" lvl="1" indent="-403225" algn="just">
              <a:buFont typeface="+mj-lt"/>
              <a:buAutoNum type="arabicPeriod"/>
            </a:pPr>
            <a:r>
              <a:rPr lang="zh-CN" altLang="en-US" dirty="0"/>
              <a:t>为集合通信算法设计提供参考</a:t>
            </a:r>
          </a:p>
          <a:p>
            <a:pPr marL="674688" lvl="1" indent="-403225" algn="just">
              <a:buFont typeface="+mj-lt"/>
              <a:buAutoNum type="arabicPeriod"/>
            </a:pPr>
            <a:r>
              <a:rPr lang="zh-CN" altLang="en-US" dirty="0"/>
              <a:t>具体分析某一通信模式的性能</a:t>
            </a:r>
          </a:p>
        </p:txBody>
      </p:sp>
    </p:spTree>
    <p:extLst>
      <p:ext uri="{BB962C8B-B14F-4D97-AF65-F5344CB8AC3E}">
        <p14:creationId xmlns:p14="http://schemas.microsoft.com/office/powerpoint/2010/main" val="1021320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4D9BCC0-8705-9000-23F7-F00CC7F69425}"/>
              </a:ext>
            </a:extLst>
          </p:cNvPr>
          <p:cNvSpPr>
            <a:spLocks noGrp="1"/>
          </p:cNvSpPr>
          <p:nvPr>
            <p:ph type="title"/>
          </p:nvPr>
        </p:nvSpPr>
        <p:spPr/>
        <p:txBody>
          <a:bodyPr/>
          <a:lstStyle/>
          <a:p>
            <a:r>
              <a:rPr lang="zh-CN" altLang="en-US" b="1" dirty="0"/>
              <a:t>通信性能模型 </a:t>
            </a:r>
            <a:r>
              <a:rPr lang="en-US" altLang="zh-CN" b="1" dirty="0"/>
              <a:t>A</a:t>
            </a:r>
            <a:endParaRPr lang="zh-CN" altLang="en-US" dirty="0"/>
          </a:p>
        </p:txBody>
      </p:sp>
      <p:sp>
        <p:nvSpPr>
          <p:cNvPr id="3" name="内容占位符 2">
            <a:extLst>
              <a:ext uri="{FF2B5EF4-FFF2-40B4-BE49-F238E27FC236}">
                <a16:creationId xmlns:a16="http://schemas.microsoft.com/office/drawing/2014/main" id="{E2B3A54E-EE71-1ACF-4D08-4B5073EB8BE3}"/>
              </a:ext>
            </a:extLst>
          </p:cNvPr>
          <p:cNvSpPr>
            <a:spLocks noGrp="1"/>
          </p:cNvSpPr>
          <p:nvPr>
            <p:ph sz="half" idx="1"/>
          </p:nvPr>
        </p:nvSpPr>
        <p:spPr/>
        <p:txBody>
          <a:bodyPr/>
          <a:lstStyle/>
          <a:p>
            <a:r>
              <a:rPr lang="zh-CN" altLang="en-US" b="1" dirty="0"/>
              <a:t>为集合通信算法设计提供参考：</a:t>
            </a:r>
            <a:endParaRPr lang="en-US" altLang="zh-CN" b="1" dirty="0"/>
          </a:p>
          <a:p>
            <a:pPr lvl="1"/>
            <a:r>
              <a:rPr lang="zh-CN" altLang="en-US" dirty="0"/>
              <a:t>主要是理论层面分析，分析集合通信算法底层的点对点通信顺序与步数，表示总体通信时间成本，从而评价通信算法的优劣，反过来指导通信优化算法的设计。</a:t>
            </a:r>
            <a:endParaRPr lang="en-US" altLang="zh-CN" dirty="0"/>
          </a:p>
          <a:p>
            <a:endParaRPr lang="zh-CN" altLang="en-US" dirty="0"/>
          </a:p>
        </p:txBody>
      </p:sp>
    </p:spTree>
    <p:extLst>
      <p:ext uri="{BB962C8B-B14F-4D97-AF65-F5344CB8AC3E}">
        <p14:creationId xmlns:p14="http://schemas.microsoft.com/office/powerpoint/2010/main" val="224180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18D903F-8811-D6F3-EA00-9C905224EB1D}"/>
              </a:ext>
            </a:extLst>
          </p:cNvPr>
          <p:cNvSpPr>
            <a:spLocks noGrp="1"/>
          </p:cNvSpPr>
          <p:nvPr>
            <p:ph type="title"/>
          </p:nvPr>
        </p:nvSpPr>
        <p:spPr/>
        <p:txBody>
          <a:bodyPr/>
          <a:lstStyle/>
          <a:p>
            <a:r>
              <a:rPr lang="zh-CN" altLang="en-US" b="1" dirty="0"/>
              <a:t>通信性能模型 </a:t>
            </a:r>
            <a:r>
              <a:rPr lang="en-US" altLang="zh-CN" b="1" dirty="0"/>
              <a:t>B</a:t>
            </a:r>
            <a:endParaRPr lang="zh-CN" altLang="en-US" dirty="0"/>
          </a:p>
        </p:txBody>
      </p:sp>
      <p:sp>
        <p:nvSpPr>
          <p:cNvPr id="3" name="内容占位符 2">
            <a:extLst>
              <a:ext uri="{FF2B5EF4-FFF2-40B4-BE49-F238E27FC236}">
                <a16:creationId xmlns:a16="http://schemas.microsoft.com/office/drawing/2014/main" id="{5009A66C-955E-DFC4-E884-E0E949DF085B}"/>
              </a:ext>
            </a:extLst>
          </p:cNvPr>
          <p:cNvSpPr>
            <a:spLocks noGrp="1"/>
          </p:cNvSpPr>
          <p:nvPr>
            <p:ph sz="half" idx="1"/>
          </p:nvPr>
        </p:nvSpPr>
        <p:spPr/>
        <p:txBody>
          <a:bodyPr/>
          <a:lstStyle/>
          <a:p>
            <a:r>
              <a:rPr lang="zh-CN" altLang="en-US" b="1" dirty="0"/>
              <a:t>具体分析某一通信模式的性能：</a:t>
            </a:r>
          </a:p>
          <a:p>
            <a:pPr lvl="1"/>
            <a:r>
              <a:rPr lang="zh-CN" altLang="en-US" dirty="0"/>
              <a:t>主要是实践层面，通过建立通信性能模型来估计集合通信优化算法的性能，能够基于当前网络拓扑和优化算法计算出一个具体通信耗时，更进一步让 </a:t>
            </a:r>
            <a:r>
              <a:rPr lang="en-US" altLang="zh-CN" dirty="0"/>
              <a:t>XCCL</a:t>
            </a:r>
            <a:r>
              <a:rPr lang="zh-CN" altLang="en-US" dirty="0"/>
              <a:t> 库可以自适应地选择具体的通信优化算法，从而优化集合通信操作效率。</a:t>
            </a:r>
            <a:endParaRPr lang="en-US" altLang="zh-CN" dirty="0"/>
          </a:p>
          <a:p>
            <a:pPr lvl="1"/>
            <a:endParaRPr lang="zh-CN" altLang="en-US" dirty="0"/>
          </a:p>
        </p:txBody>
      </p:sp>
    </p:spTree>
    <p:extLst>
      <p:ext uri="{BB962C8B-B14F-4D97-AF65-F5344CB8AC3E}">
        <p14:creationId xmlns:p14="http://schemas.microsoft.com/office/powerpoint/2010/main" val="2540889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5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4.xml><?xml version="1.0" encoding="utf-8"?>
<a:theme xmlns:a="http://schemas.openxmlformats.org/drawingml/2006/main" name="4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31621</TotalTime>
  <Words>1272</Words>
  <Application>Microsoft Macintosh PowerPoint</Application>
  <PresentationFormat>自定义</PresentationFormat>
  <Paragraphs>136</Paragraphs>
  <Slides>24</Slides>
  <Notes>1</Notes>
  <HiddenSlides>0</HiddenSlides>
  <MMClips>0</MMClips>
  <ScaleCrop>false</ScaleCrop>
  <HeadingPairs>
    <vt:vector size="6" baseType="variant">
      <vt:variant>
        <vt:lpstr>已用的字体</vt:lpstr>
      </vt:variant>
      <vt:variant>
        <vt:i4>9</vt:i4>
      </vt:variant>
      <vt:variant>
        <vt:lpstr>主题</vt:lpstr>
      </vt:variant>
      <vt:variant>
        <vt:i4>7</vt:i4>
      </vt:variant>
      <vt:variant>
        <vt:lpstr>幻灯片标题</vt:lpstr>
      </vt:variant>
      <vt:variant>
        <vt:i4>24</vt:i4>
      </vt:variant>
    </vt:vector>
  </HeadingPairs>
  <TitlesOfParts>
    <vt:vector size="40" baseType="lpstr">
      <vt:lpstr>Microsoft YaHei</vt:lpstr>
      <vt:lpstr>Microsoft YaHei</vt:lpstr>
      <vt:lpstr>ACGN-MiaoGB-Flash</vt:lpstr>
      <vt:lpstr>Arial</vt:lpstr>
      <vt:lpstr>Calibri</vt:lpstr>
      <vt:lpstr>Cambria Math</vt:lpstr>
      <vt:lpstr>Futura Medium</vt:lpstr>
      <vt:lpstr>Gill Sans MT</vt:lpstr>
      <vt:lpstr>Wingdings</vt:lpstr>
      <vt:lpstr>封面页_图片版 </vt:lpstr>
      <vt:lpstr>1_内容Copytext </vt:lpstr>
      <vt:lpstr>5_内容Copytext </vt:lpstr>
      <vt:lpstr>4_内容Copytext </vt:lpstr>
      <vt:lpstr>code01</vt:lpstr>
      <vt:lpstr>1_code01</vt:lpstr>
      <vt:lpstr>结束页</vt:lpstr>
      <vt:lpstr>PowerPoint 演示文稿</vt:lpstr>
      <vt:lpstr>PowerPoint 演示文稿</vt:lpstr>
      <vt:lpstr>思维导图 XMind</vt:lpstr>
      <vt:lpstr>Question</vt:lpstr>
      <vt:lpstr>PowerPoint 演示文稿</vt:lpstr>
      <vt:lpstr>基础通信模型</vt:lpstr>
      <vt:lpstr>概念与形式</vt:lpstr>
      <vt:lpstr>通信性能模型 A</vt:lpstr>
      <vt:lpstr>通信性能模型 B</vt:lpstr>
      <vt:lpstr>PowerPoint 演示文稿</vt:lpstr>
      <vt:lpstr>Postal 模型</vt:lpstr>
      <vt:lpstr>Hockney 模型</vt:lpstr>
      <vt:lpstr>LogP 模型</vt:lpstr>
      <vt:lpstr>LogP 模型</vt:lpstr>
      <vt:lpstr>LogGP 模型</vt:lpstr>
      <vt:lpstr>PowerPoint 演示文稿</vt:lpstr>
      <vt:lpstr>PowerPoint 演示文稿</vt:lpstr>
      <vt:lpstr>大模型典型通信模型</vt:lpstr>
      <vt:lpstr>集合通信算法带宽</vt:lpstr>
      <vt:lpstr>集合通信算法带宽</vt:lpstr>
      <vt:lpstr>集合通信算法带宽</vt:lpstr>
      <vt:lpstr>集合通信算法带宽</vt:lpstr>
      <vt:lpstr>集合通信算法带宽</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10209</cp:revision>
  <cp:lastPrinted>2023-09-08T09:14:01Z</cp:lastPrinted>
  <dcterms:created xsi:type="dcterms:W3CDTF">2020-08-28T08:44:19Z</dcterms:created>
  <dcterms:modified xsi:type="dcterms:W3CDTF">2024-09-04T15:22:42Z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